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37"/>
  </p:notesMasterIdLst>
  <p:handoutMasterIdLst>
    <p:handoutMasterId r:id="rId38"/>
  </p:handoutMasterIdLst>
  <p:sldIdLst>
    <p:sldId id="410" r:id="rId5"/>
    <p:sldId id="443" r:id="rId6"/>
    <p:sldId id="467" r:id="rId7"/>
    <p:sldId id="469" r:id="rId8"/>
    <p:sldId id="470" r:id="rId9"/>
    <p:sldId id="471" r:id="rId10"/>
    <p:sldId id="473" r:id="rId11"/>
    <p:sldId id="475" r:id="rId12"/>
    <p:sldId id="476" r:id="rId13"/>
    <p:sldId id="477" r:id="rId14"/>
    <p:sldId id="444" r:id="rId15"/>
    <p:sldId id="445" r:id="rId16"/>
    <p:sldId id="461" r:id="rId17"/>
    <p:sldId id="440" r:id="rId18"/>
    <p:sldId id="438" r:id="rId19"/>
    <p:sldId id="439" r:id="rId20"/>
    <p:sldId id="414" r:id="rId21"/>
    <p:sldId id="415" r:id="rId22"/>
    <p:sldId id="446" r:id="rId23"/>
    <p:sldId id="457" r:id="rId24"/>
    <p:sldId id="453" r:id="rId25"/>
    <p:sldId id="458" r:id="rId26"/>
    <p:sldId id="455" r:id="rId27"/>
    <p:sldId id="449" r:id="rId28"/>
    <p:sldId id="451" r:id="rId29"/>
    <p:sldId id="462" r:id="rId30"/>
    <p:sldId id="460" r:id="rId31"/>
    <p:sldId id="463" r:id="rId32"/>
    <p:sldId id="456" r:id="rId33"/>
    <p:sldId id="478" r:id="rId34"/>
    <p:sldId id="479" r:id="rId35"/>
    <p:sldId id="425" r:id="rId36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77BE44"/>
    <a:srgbClr val="EE9628"/>
    <a:srgbClr val="EF9D50"/>
    <a:srgbClr val="F8C928"/>
    <a:srgbClr val="E2E557"/>
    <a:srgbClr val="70C6C1"/>
    <a:srgbClr val="66FF66"/>
    <a:srgbClr val="66FFCC"/>
    <a:srgbClr val="FF8000"/>
    <a:srgbClr val="8C51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4" autoAdjust="0"/>
    <p:restoredTop sz="94687" autoAdjust="0"/>
  </p:normalViewPr>
  <p:slideViewPr>
    <p:cSldViewPr snapToGrid="0" snapToObjects="1">
      <p:cViewPr>
        <p:scale>
          <a:sx n="94" d="100"/>
          <a:sy n="94" d="100"/>
        </p:scale>
        <p:origin x="-1960" y="-6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BeeOdiversity:Desktop:SPA%202016:%20Pollen%20biodiv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BeeOdiversity:Desktop:SPA%202016:%20Pollen%20biodiv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fr-FR"/>
              <a:t>Juin-Juillet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dLbls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'Analyse Bru'!$A$5:$A$20</c:f>
              <c:strCache>
                <c:ptCount val="16"/>
                <c:pt idx="0">
                  <c:v>Agricole</c:v>
                </c:pt>
                <c:pt idx="1">
                  <c:v>Agricole ou Potager</c:v>
                </c:pt>
                <c:pt idx="2">
                  <c:v>Agricole ou Sauvage</c:v>
                </c:pt>
                <c:pt idx="3">
                  <c:v>Arbre</c:v>
                </c:pt>
                <c:pt idx="4">
                  <c:v>Fruitiers</c:v>
                </c:pt>
                <c:pt idx="5">
                  <c:v>ornementale</c:v>
                </c:pt>
                <c:pt idx="6">
                  <c:v>ornementale </c:v>
                </c:pt>
                <c:pt idx="7">
                  <c:v>ornementale ou Agricole</c:v>
                </c:pt>
                <c:pt idx="8">
                  <c:v>Potager</c:v>
                </c:pt>
                <c:pt idx="9">
                  <c:v>Potager et Sauvage</c:v>
                </c:pt>
                <c:pt idx="10">
                  <c:v>Sauvage</c:v>
                </c:pt>
                <c:pt idx="11">
                  <c:v>Sauvage ou Agricole</c:v>
                </c:pt>
                <c:pt idx="12">
                  <c:v>Sauvage ou ornementale</c:v>
                </c:pt>
                <c:pt idx="13">
                  <c:v>Sauvage ou ornementale ou Agricole</c:v>
                </c:pt>
                <c:pt idx="14">
                  <c:v>Sauvage ou ornementale ou Potager</c:v>
                </c:pt>
                <c:pt idx="15">
                  <c:v>Sauvage ou Potager</c:v>
                </c:pt>
              </c:strCache>
            </c:strRef>
          </c:cat>
          <c:val>
            <c:numRef>
              <c:f>'Analyse Bru'!$C$5:$C$20</c:f>
              <c:numCache>
                <c:formatCode>General</c:formatCode>
                <c:ptCount val="16"/>
                <c:pt idx="0">
                  <c:v>2.0</c:v>
                </c:pt>
                <c:pt idx="1">
                  <c:v>2.0</c:v>
                </c:pt>
                <c:pt idx="3">
                  <c:v>2.0</c:v>
                </c:pt>
                <c:pt idx="4">
                  <c:v>2.0</c:v>
                </c:pt>
                <c:pt idx="5">
                  <c:v>2.0</c:v>
                </c:pt>
                <c:pt idx="10">
                  <c:v>4.0</c:v>
                </c:pt>
                <c:pt idx="11">
                  <c:v>1.0</c:v>
                </c:pt>
                <c:pt idx="12">
                  <c:v>2.0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solidFill>
      <a:srgbClr val="FFFFFF"/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fr-FR"/>
              <a:t>Octobre-Novembre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dLbls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'Analyse Bru'!$A$5:$A$20</c:f>
              <c:strCache>
                <c:ptCount val="16"/>
                <c:pt idx="0">
                  <c:v>Agricole</c:v>
                </c:pt>
                <c:pt idx="1">
                  <c:v>Agricole ou Potager</c:v>
                </c:pt>
                <c:pt idx="2">
                  <c:v>Agricole ou Sauvage</c:v>
                </c:pt>
                <c:pt idx="3">
                  <c:v>Arbre</c:v>
                </c:pt>
                <c:pt idx="4">
                  <c:v>Fruitiers</c:v>
                </c:pt>
                <c:pt idx="5">
                  <c:v>ornementale</c:v>
                </c:pt>
                <c:pt idx="6">
                  <c:v>ornementale </c:v>
                </c:pt>
                <c:pt idx="7">
                  <c:v>ornementale ou Agricole</c:v>
                </c:pt>
                <c:pt idx="8">
                  <c:v>Potager</c:v>
                </c:pt>
                <c:pt idx="9">
                  <c:v>Potager et Sauvage</c:v>
                </c:pt>
                <c:pt idx="10">
                  <c:v>Sauvage</c:v>
                </c:pt>
                <c:pt idx="11">
                  <c:v>Sauvage ou Agricole</c:v>
                </c:pt>
                <c:pt idx="12">
                  <c:v>Sauvage ou ornementale</c:v>
                </c:pt>
                <c:pt idx="13">
                  <c:v>Sauvage ou ornementale ou Agricole</c:v>
                </c:pt>
                <c:pt idx="14">
                  <c:v>Sauvage ou ornementale ou Potager</c:v>
                </c:pt>
                <c:pt idx="15">
                  <c:v>Sauvage ou Potager</c:v>
                </c:pt>
              </c:strCache>
            </c:strRef>
          </c:cat>
          <c:val>
            <c:numRef>
              <c:f>'Analyse Bru'!$E$5:$E$20</c:f>
              <c:numCache>
                <c:formatCode>General</c:formatCode>
                <c:ptCount val="16"/>
                <c:pt idx="5">
                  <c:v>1.0</c:v>
                </c:pt>
                <c:pt idx="10">
                  <c:v>9.0</c:v>
                </c:pt>
                <c:pt idx="11">
                  <c:v>2.0</c:v>
                </c:pt>
                <c:pt idx="12">
                  <c:v>6.0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solidFill>
      <a:srgbClr val="FFFFFF"/>
    </a:solidFill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92CE78-D881-4037-A245-5C9A512C98B7}" type="doc">
      <dgm:prSet loTypeId="urn:microsoft.com/office/officeart/2005/8/layout/chevron1" loCatId="process" qsTypeId="urn:microsoft.com/office/officeart/2005/8/quickstyle/simple1" qsCatId="simple" csTypeId="urn:microsoft.com/office/officeart/2005/8/colors/accent6_5" csCatId="accent6" phldr="1"/>
      <dgm:spPr/>
    </dgm:pt>
    <dgm:pt modelId="{30FC9692-49F5-4A45-8558-BD0C23A81BBF}">
      <dgm:prSet phldrT="[Texte]"/>
      <dgm:spPr/>
      <dgm:t>
        <a:bodyPr/>
        <a:lstStyle/>
        <a:p>
          <a:r>
            <a:rPr lang="fr-BE" dirty="0" smtClean="0"/>
            <a:t>Problème complexe</a:t>
          </a:r>
          <a:endParaRPr lang="fr-BE" dirty="0"/>
        </a:p>
      </dgm:t>
    </dgm:pt>
    <dgm:pt modelId="{9EE2757B-E210-49CB-89CD-B07B0A41517E}" type="parTrans" cxnId="{42115D50-7C96-4073-9FDA-5F6EEE1C2AE5}">
      <dgm:prSet/>
      <dgm:spPr/>
      <dgm:t>
        <a:bodyPr/>
        <a:lstStyle/>
        <a:p>
          <a:endParaRPr lang="fr-BE"/>
        </a:p>
      </dgm:t>
    </dgm:pt>
    <dgm:pt modelId="{0F0BB4A3-6CA9-4E7C-B10D-7E8702F70D94}" type="sibTrans" cxnId="{42115D50-7C96-4073-9FDA-5F6EEE1C2AE5}">
      <dgm:prSet/>
      <dgm:spPr/>
      <dgm:t>
        <a:bodyPr/>
        <a:lstStyle/>
        <a:p>
          <a:endParaRPr lang="fr-BE"/>
        </a:p>
      </dgm:t>
    </dgm:pt>
    <dgm:pt modelId="{7483311D-89FC-4584-BD05-62C5146A9A15}">
      <dgm:prSet phldrT="[Texte]"/>
      <dgm:spPr/>
      <dgm:t>
        <a:bodyPr/>
        <a:lstStyle/>
        <a:p>
          <a:r>
            <a:rPr lang="fr-BE" dirty="0" smtClean="0"/>
            <a:t>Solutions complexes</a:t>
          </a:r>
          <a:endParaRPr lang="fr-BE" dirty="0"/>
        </a:p>
      </dgm:t>
    </dgm:pt>
    <dgm:pt modelId="{38A0AA56-F7B8-4594-8A62-15A403C2916A}" type="parTrans" cxnId="{667E22D3-97A9-4325-9EBB-53C2F2C0DFEA}">
      <dgm:prSet/>
      <dgm:spPr/>
      <dgm:t>
        <a:bodyPr/>
        <a:lstStyle/>
        <a:p>
          <a:endParaRPr lang="fr-BE"/>
        </a:p>
      </dgm:t>
    </dgm:pt>
    <dgm:pt modelId="{1687CFE2-6B12-4D53-89CF-F0F719BADF31}" type="sibTrans" cxnId="{667E22D3-97A9-4325-9EBB-53C2F2C0DFEA}">
      <dgm:prSet/>
      <dgm:spPr/>
      <dgm:t>
        <a:bodyPr/>
        <a:lstStyle/>
        <a:p>
          <a:endParaRPr lang="fr-BE"/>
        </a:p>
      </dgm:t>
    </dgm:pt>
    <dgm:pt modelId="{56D075A5-6E48-4EE2-A810-DF397FC2A290}">
      <dgm:prSet phldrT="[Texte]"/>
      <dgm:spPr/>
      <dgm:t>
        <a:bodyPr/>
        <a:lstStyle/>
        <a:p>
          <a:r>
            <a:rPr lang="fr-BE" dirty="0" smtClean="0"/>
            <a:t>Compétences diverses</a:t>
          </a:r>
          <a:endParaRPr lang="fr-BE" dirty="0"/>
        </a:p>
      </dgm:t>
    </dgm:pt>
    <dgm:pt modelId="{33CF3715-1D03-4FF6-8BB2-94C5DD13E201}" type="parTrans" cxnId="{41B9BBC2-721B-46F9-B1B4-96F39259B3A9}">
      <dgm:prSet/>
      <dgm:spPr/>
      <dgm:t>
        <a:bodyPr/>
        <a:lstStyle/>
        <a:p>
          <a:endParaRPr lang="fr-BE"/>
        </a:p>
      </dgm:t>
    </dgm:pt>
    <dgm:pt modelId="{4C039BAA-6431-4145-96DF-ED590409C682}" type="sibTrans" cxnId="{41B9BBC2-721B-46F9-B1B4-96F39259B3A9}">
      <dgm:prSet/>
      <dgm:spPr/>
      <dgm:t>
        <a:bodyPr/>
        <a:lstStyle/>
        <a:p>
          <a:endParaRPr lang="fr-BE"/>
        </a:p>
      </dgm:t>
    </dgm:pt>
    <dgm:pt modelId="{F02FEF79-4951-4060-9608-B29C5386D068}">
      <dgm:prSet/>
      <dgm:spPr/>
      <dgm:t>
        <a:bodyPr/>
        <a:lstStyle/>
        <a:p>
          <a:r>
            <a:rPr lang="fr-BE" dirty="0" smtClean="0"/>
            <a:t>Collaborations</a:t>
          </a:r>
          <a:endParaRPr lang="fr-BE" dirty="0"/>
        </a:p>
      </dgm:t>
    </dgm:pt>
    <dgm:pt modelId="{44B0E64D-1391-420B-85C6-C7EAE4993D12}" type="parTrans" cxnId="{6B88A187-70A3-4CC5-B19A-68B713A15BAE}">
      <dgm:prSet/>
      <dgm:spPr/>
      <dgm:t>
        <a:bodyPr/>
        <a:lstStyle/>
        <a:p>
          <a:endParaRPr lang="fr-BE"/>
        </a:p>
      </dgm:t>
    </dgm:pt>
    <dgm:pt modelId="{072D0A35-301B-4AE0-87D8-7BC2F8FE3441}" type="sibTrans" cxnId="{6B88A187-70A3-4CC5-B19A-68B713A15BAE}">
      <dgm:prSet/>
      <dgm:spPr/>
      <dgm:t>
        <a:bodyPr/>
        <a:lstStyle/>
        <a:p>
          <a:endParaRPr lang="fr-BE"/>
        </a:p>
      </dgm:t>
    </dgm:pt>
    <dgm:pt modelId="{30F4E5D3-8D4E-439C-BBF9-7EFF9256B8ED}" type="pres">
      <dgm:prSet presAssocID="{5C92CE78-D881-4037-A245-5C9A512C98B7}" presName="Name0" presStyleCnt="0">
        <dgm:presLayoutVars>
          <dgm:dir/>
          <dgm:animLvl val="lvl"/>
          <dgm:resizeHandles val="exact"/>
        </dgm:presLayoutVars>
      </dgm:prSet>
      <dgm:spPr/>
    </dgm:pt>
    <dgm:pt modelId="{0D244554-E5EF-4D02-9078-E830AD4EDEBB}" type="pres">
      <dgm:prSet presAssocID="{30FC9692-49F5-4A45-8558-BD0C23A81BBF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2742427-D2CD-47BA-8D7E-1740C0C514F1}" type="pres">
      <dgm:prSet presAssocID="{0F0BB4A3-6CA9-4E7C-B10D-7E8702F70D94}" presName="parTxOnlySpace" presStyleCnt="0"/>
      <dgm:spPr/>
    </dgm:pt>
    <dgm:pt modelId="{E4F45EC6-5AC4-4CFD-9EE6-750411E04CE6}" type="pres">
      <dgm:prSet presAssocID="{7483311D-89FC-4584-BD05-62C5146A9A15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FAFE674-C144-4C90-AACF-425DE4694133}" type="pres">
      <dgm:prSet presAssocID="{1687CFE2-6B12-4D53-89CF-F0F719BADF31}" presName="parTxOnlySpace" presStyleCnt="0"/>
      <dgm:spPr/>
    </dgm:pt>
    <dgm:pt modelId="{623EA22A-CA65-4BA8-9584-EDF6B710BF9E}" type="pres">
      <dgm:prSet presAssocID="{56D075A5-6E48-4EE2-A810-DF397FC2A290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F8BF84C-9962-43A5-A733-5AA9828D85B9}" type="pres">
      <dgm:prSet presAssocID="{4C039BAA-6431-4145-96DF-ED590409C682}" presName="parTxOnlySpace" presStyleCnt="0"/>
      <dgm:spPr/>
    </dgm:pt>
    <dgm:pt modelId="{592AD4B4-E604-4EB8-984B-B3D0F5598CD7}" type="pres">
      <dgm:prSet presAssocID="{F02FEF79-4951-4060-9608-B29C5386D068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667E22D3-97A9-4325-9EBB-53C2F2C0DFEA}" srcId="{5C92CE78-D881-4037-A245-5C9A512C98B7}" destId="{7483311D-89FC-4584-BD05-62C5146A9A15}" srcOrd="1" destOrd="0" parTransId="{38A0AA56-F7B8-4594-8A62-15A403C2916A}" sibTransId="{1687CFE2-6B12-4D53-89CF-F0F719BADF31}"/>
    <dgm:cxn modelId="{48C45D47-43D9-1549-AD3D-CC5E0A760BD4}" type="presOf" srcId="{F02FEF79-4951-4060-9608-B29C5386D068}" destId="{592AD4B4-E604-4EB8-984B-B3D0F5598CD7}" srcOrd="0" destOrd="0" presId="urn:microsoft.com/office/officeart/2005/8/layout/chevron1"/>
    <dgm:cxn modelId="{694B01CD-BE1B-9143-828B-ACBC0CB4CFA6}" type="presOf" srcId="{56D075A5-6E48-4EE2-A810-DF397FC2A290}" destId="{623EA22A-CA65-4BA8-9584-EDF6B710BF9E}" srcOrd="0" destOrd="0" presId="urn:microsoft.com/office/officeart/2005/8/layout/chevron1"/>
    <dgm:cxn modelId="{8CFA4231-BE3D-9A44-A094-41FADAA54208}" type="presOf" srcId="{30FC9692-49F5-4A45-8558-BD0C23A81BBF}" destId="{0D244554-E5EF-4D02-9078-E830AD4EDEBB}" srcOrd="0" destOrd="0" presId="urn:microsoft.com/office/officeart/2005/8/layout/chevron1"/>
    <dgm:cxn modelId="{6B88A187-70A3-4CC5-B19A-68B713A15BAE}" srcId="{5C92CE78-D881-4037-A245-5C9A512C98B7}" destId="{F02FEF79-4951-4060-9608-B29C5386D068}" srcOrd="3" destOrd="0" parTransId="{44B0E64D-1391-420B-85C6-C7EAE4993D12}" sibTransId="{072D0A35-301B-4AE0-87D8-7BC2F8FE3441}"/>
    <dgm:cxn modelId="{7BCD0673-5573-F845-95DF-94C56F042FB7}" type="presOf" srcId="{5C92CE78-D881-4037-A245-5C9A512C98B7}" destId="{30F4E5D3-8D4E-439C-BBF9-7EFF9256B8ED}" srcOrd="0" destOrd="0" presId="urn:microsoft.com/office/officeart/2005/8/layout/chevron1"/>
    <dgm:cxn modelId="{F08D0C4E-09E7-BA4D-ABEC-4841BDA096F8}" type="presOf" srcId="{7483311D-89FC-4584-BD05-62C5146A9A15}" destId="{E4F45EC6-5AC4-4CFD-9EE6-750411E04CE6}" srcOrd="0" destOrd="0" presId="urn:microsoft.com/office/officeart/2005/8/layout/chevron1"/>
    <dgm:cxn modelId="{42115D50-7C96-4073-9FDA-5F6EEE1C2AE5}" srcId="{5C92CE78-D881-4037-A245-5C9A512C98B7}" destId="{30FC9692-49F5-4A45-8558-BD0C23A81BBF}" srcOrd="0" destOrd="0" parTransId="{9EE2757B-E210-49CB-89CD-B07B0A41517E}" sibTransId="{0F0BB4A3-6CA9-4E7C-B10D-7E8702F70D94}"/>
    <dgm:cxn modelId="{41B9BBC2-721B-46F9-B1B4-96F39259B3A9}" srcId="{5C92CE78-D881-4037-A245-5C9A512C98B7}" destId="{56D075A5-6E48-4EE2-A810-DF397FC2A290}" srcOrd="2" destOrd="0" parTransId="{33CF3715-1D03-4FF6-8BB2-94C5DD13E201}" sibTransId="{4C039BAA-6431-4145-96DF-ED590409C682}"/>
    <dgm:cxn modelId="{AF20D90D-7E0E-CE4D-80C3-D2440AAEA1BA}" type="presParOf" srcId="{30F4E5D3-8D4E-439C-BBF9-7EFF9256B8ED}" destId="{0D244554-E5EF-4D02-9078-E830AD4EDEBB}" srcOrd="0" destOrd="0" presId="urn:microsoft.com/office/officeart/2005/8/layout/chevron1"/>
    <dgm:cxn modelId="{9FB57C52-20BE-8749-81F3-2E86EF37A79A}" type="presParOf" srcId="{30F4E5D3-8D4E-439C-BBF9-7EFF9256B8ED}" destId="{42742427-D2CD-47BA-8D7E-1740C0C514F1}" srcOrd="1" destOrd="0" presId="urn:microsoft.com/office/officeart/2005/8/layout/chevron1"/>
    <dgm:cxn modelId="{CA8C4A3E-EEA6-7D4E-81F4-06790A63D818}" type="presParOf" srcId="{30F4E5D3-8D4E-439C-BBF9-7EFF9256B8ED}" destId="{E4F45EC6-5AC4-4CFD-9EE6-750411E04CE6}" srcOrd="2" destOrd="0" presId="urn:microsoft.com/office/officeart/2005/8/layout/chevron1"/>
    <dgm:cxn modelId="{19746706-0886-3A49-B4DF-23CE3AC16A50}" type="presParOf" srcId="{30F4E5D3-8D4E-439C-BBF9-7EFF9256B8ED}" destId="{0FAFE674-C144-4C90-AACF-425DE4694133}" srcOrd="3" destOrd="0" presId="urn:microsoft.com/office/officeart/2005/8/layout/chevron1"/>
    <dgm:cxn modelId="{024DF5D5-A2C5-E54A-B06A-FBADA1191203}" type="presParOf" srcId="{30F4E5D3-8D4E-439C-BBF9-7EFF9256B8ED}" destId="{623EA22A-CA65-4BA8-9584-EDF6B710BF9E}" srcOrd="4" destOrd="0" presId="urn:microsoft.com/office/officeart/2005/8/layout/chevron1"/>
    <dgm:cxn modelId="{4E51F1A1-FF24-2E4D-90AD-017F0BDCE8F2}" type="presParOf" srcId="{30F4E5D3-8D4E-439C-BBF9-7EFF9256B8ED}" destId="{EF8BF84C-9962-43A5-A733-5AA9828D85B9}" srcOrd="5" destOrd="0" presId="urn:microsoft.com/office/officeart/2005/8/layout/chevron1"/>
    <dgm:cxn modelId="{762FFC9D-AE8D-B44A-B0A9-0BCDA3034E65}" type="presParOf" srcId="{30F4E5D3-8D4E-439C-BBF9-7EFF9256B8ED}" destId="{592AD4B4-E604-4EB8-984B-B3D0F5598CD7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244554-E5EF-4D02-9078-E830AD4EDEBB}">
      <dsp:nvSpPr>
        <dsp:cNvPr id="0" name=""/>
        <dsp:cNvSpPr/>
      </dsp:nvSpPr>
      <dsp:spPr>
        <a:xfrm>
          <a:off x="3773" y="343284"/>
          <a:ext cx="2196573" cy="878629"/>
        </a:xfrm>
        <a:prstGeom prst="chevron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600" kern="1200" dirty="0" smtClean="0"/>
            <a:t>Problème complexe</a:t>
          </a:r>
          <a:endParaRPr lang="fr-BE" sz="1600" kern="1200" dirty="0"/>
        </a:p>
      </dsp:txBody>
      <dsp:txXfrm>
        <a:off x="443088" y="343284"/>
        <a:ext cx="1317944" cy="878629"/>
      </dsp:txXfrm>
    </dsp:sp>
    <dsp:sp modelId="{E4F45EC6-5AC4-4CFD-9EE6-750411E04CE6}">
      <dsp:nvSpPr>
        <dsp:cNvPr id="0" name=""/>
        <dsp:cNvSpPr/>
      </dsp:nvSpPr>
      <dsp:spPr>
        <a:xfrm>
          <a:off x="1980689" y="343284"/>
          <a:ext cx="2196573" cy="878629"/>
        </a:xfrm>
        <a:prstGeom prst="chevron">
          <a:avLst/>
        </a:prstGeom>
        <a:solidFill>
          <a:schemeClr val="accent6">
            <a:alpha val="90000"/>
            <a:hueOff val="0"/>
            <a:satOff val="0"/>
            <a:lumOff val="0"/>
            <a:alphaOff val="-13333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600" kern="1200" dirty="0" smtClean="0"/>
            <a:t>Solutions complexes</a:t>
          </a:r>
          <a:endParaRPr lang="fr-BE" sz="1600" kern="1200" dirty="0"/>
        </a:p>
      </dsp:txBody>
      <dsp:txXfrm>
        <a:off x="2420004" y="343284"/>
        <a:ext cx="1317944" cy="878629"/>
      </dsp:txXfrm>
    </dsp:sp>
    <dsp:sp modelId="{623EA22A-CA65-4BA8-9584-EDF6B710BF9E}">
      <dsp:nvSpPr>
        <dsp:cNvPr id="0" name=""/>
        <dsp:cNvSpPr/>
      </dsp:nvSpPr>
      <dsp:spPr>
        <a:xfrm>
          <a:off x="3957605" y="343284"/>
          <a:ext cx="2196573" cy="878629"/>
        </a:xfrm>
        <a:prstGeom prst="chevron">
          <a:avLst/>
        </a:prstGeom>
        <a:solidFill>
          <a:schemeClr val="accent6">
            <a:alpha val="90000"/>
            <a:hueOff val="0"/>
            <a:satOff val="0"/>
            <a:lumOff val="0"/>
            <a:alphaOff val="-26667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600" kern="1200" dirty="0" smtClean="0"/>
            <a:t>Compétences diverses</a:t>
          </a:r>
          <a:endParaRPr lang="fr-BE" sz="1600" kern="1200" dirty="0"/>
        </a:p>
      </dsp:txBody>
      <dsp:txXfrm>
        <a:off x="4396920" y="343284"/>
        <a:ext cx="1317944" cy="878629"/>
      </dsp:txXfrm>
    </dsp:sp>
    <dsp:sp modelId="{592AD4B4-E604-4EB8-984B-B3D0F5598CD7}">
      <dsp:nvSpPr>
        <dsp:cNvPr id="0" name=""/>
        <dsp:cNvSpPr/>
      </dsp:nvSpPr>
      <dsp:spPr>
        <a:xfrm>
          <a:off x="5934521" y="343284"/>
          <a:ext cx="2196573" cy="878629"/>
        </a:xfrm>
        <a:prstGeom prst="chevron">
          <a:avLst/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600" kern="1200" dirty="0" smtClean="0"/>
            <a:t>Collaborations</a:t>
          </a:r>
          <a:endParaRPr lang="fr-BE" sz="1600" kern="1200" dirty="0"/>
        </a:p>
      </dsp:txBody>
      <dsp:txXfrm>
        <a:off x="6373836" y="343284"/>
        <a:ext cx="1317944" cy="8786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826D37-3625-7145-A267-2D092727F295}" type="datetimeFigureOut">
              <a:rPr lang="fr-FR" smtClean="0"/>
              <a:t>15/05/17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E7095E-D073-4745-93ED-DCAC4FC48FC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21502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06E329-6CA1-CB43-99B4-A370A2D23213}" type="datetimeFigureOut">
              <a:rPr lang="fr-FR" smtClean="0"/>
              <a:t>15/05/17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D84F0F-D988-9442-BFB8-EFCC620AA51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5693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 dirty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F0AE389E-BA43-44D6-AC81-C504377FA4B8}" type="slidenum">
              <a:rPr lang="fr-BE" altLang="fr-FR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</a:t>
            </a:fld>
            <a:endParaRPr lang="fr-BE" altLang="fr-FR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7259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FD38972-D37E-410E-B5D4-D685A0D59D22}" type="slidenum">
              <a:rPr lang="fr-BE" altLang="fr-FR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32</a:t>
            </a:fld>
            <a:endParaRPr lang="fr-BE" altLang="fr-FR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542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D53B1-FBF7-2447-BBD2-FED5ADC834B2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2605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>
              <a:latin typeface="Calibri" charset="0"/>
              <a:ea typeface="ＭＳ Ｐゴシック" charset="0"/>
            </a:endParaRP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2DE15D6-D291-C547-893C-9550F50ED3EA}" type="slidenum">
              <a:rPr lang="fr-BE" sz="1200">
                <a:solidFill>
                  <a:srgbClr val="000000"/>
                </a:solidFill>
                <a:latin typeface="Calibri" charset="0"/>
                <a:cs typeface="Arial" charset="0"/>
              </a:rPr>
              <a:pPr/>
              <a:t>13</a:t>
            </a:fld>
            <a:endParaRPr lang="fr-BE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BE" altLang="fr-FR"/>
          </a:p>
        </p:txBody>
      </p:sp>
      <p:sp>
        <p:nvSpPr>
          <p:cNvPr id="3277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BEF148B8-EF61-40DC-8A11-25A6601C80C1}" type="slidenum">
              <a:rPr lang="nl-BE" altLang="fr-FR" smtClean="0">
                <a:latin typeface="Calibri" panose="020F0502020204030204" pitchFamily="34" charset="0"/>
              </a:rPr>
              <a:pPr/>
              <a:t>17</a:t>
            </a:fld>
            <a:endParaRPr lang="nl-BE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675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>
              <a:latin typeface="Calibri" charset="0"/>
              <a:ea typeface="MS PGothic" charset="0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685817" indent="-263776">
              <a:defRPr sz="1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055103" indent="-211021">
              <a:defRPr sz="1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477145" indent="-211021">
              <a:defRPr sz="1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1899186" indent="-211021">
              <a:defRPr sz="1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321227" indent="-21102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743269" indent="-21102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165310" indent="-21102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587351" indent="-21102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DF3E5592-AC9C-B243-9584-01928E654ACD}" type="slidenum">
              <a:rPr lang="fr-BE" sz="1200">
                <a:solidFill>
                  <a:srgbClr val="000000"/>
                </a:solidFill>
                <a:cs typeface="Arial" charset="0"/>
              </a:rPr>
              <a:pPr/>
              <a:t>25</a:t>
            </a:fld>
            <a:endParaRPr lang="fr-BE" sz="120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>
              <a:latin typeface="Calibri" charset="0"/>
              <a:ea typeface="ＭＳ Ｐゴシック" charset="0"/>
            </a:endParaRP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61113B6-2BFB-AE4F-9946-81C866B3CF96}" type="slidenum">
              <a:rPr lang="fr-BE" sz="1200">
                <a:latin typeface="Calibri" charset="0"/>
                <a:cs typeface="Arial" charset="0"/>
              </a:rPr>
              <a:pPr/>
              <a:t>26</a:t>
            </a:fld>
            <a:endParaRPr lang="fr-BE" sz="1200"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>
              <a:latin typeface="Calibri" charset="0"/>
              <a:ea typeface="ＭＳ Ｐゴシック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10C3A69-0E48-E444-B154-A7F88BA2D43E}" type="slidenum">
              <a:rPr lang="fr-BE" sz="1200">
                <a:latin typeface="Calibri" charset="0"/>
                <a:cs typeface="Arial" charset="0"/>
              </a:rPr>
              <a:pPr/>
              <a:t>28</a:t>
            </a:fld>
            <a:endParaRPr lang="fr-BE" sz="1200"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>
              <a:latin typeface="Calibri" charset="0"/>
              <a:ea typeface="ＭＳ Ｐゴシック" charset="0"/>
            </a:endParaRP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E12E04B-5D1E-3046-8331-4C219291AF34}" type="slidenum">
              <a:rPr lang="fr-BE" sz="1200">
                <a:solidFill>
                  <a:srgbClr val="000000"/>
                </a:solidFill>
                <a:latin typeface="Calibri" charset="0"/>
                <a:cs typeface="Arial" charset="0"/>
              </a:rPr>
              <a:pPr/>
              <a:t>30</a:t>
            </a:fld>
            <a:endParaRPr lang="fr-BE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D53B1-FBF7-2447-BBD2-FED5ADC834B2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1093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80D9D-2DCA-4B24-A110-69A720BEB320}" type="datetimeFigureOut">
              <a:rPr lang="fr-FR"/>
              <a:pPr>
                <a:defRPr/>
              </a:pPr>
              <a:t>15/05/17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0F617-40F1-40A2-B73E-F4C6BC5E216D}" type="slidenum">
              <a:rPr lang="fr-BE" altLang="fr-FR"/>
              <a:pPr>
                <a:defRPr/>
              </a:pPr>
              <a:t>‹#›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2383116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6DC9F-51F6-4346-B654-1792DFD2063B}" type="datetimeFigureOut">
              <a:rPr lang="fr-FR"/>
              <a:pPr>
                <a:defRPr/>
              </a:pPr>
              <a:t>15/05/17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32A23-AF2C-4558-B110-E5182E6A9D5E}" type="slidenum">
              <a:rPr lang="fr-BE" altLang="fr-FR"/>
              <a:pPr>
                <a:defRPr/>
              </a:pPr>
              <a:t>‹#›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3564703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8661F-B0B5-4DCE-8958-797B05FB5168}" type="datetimeFigureOut">
              <a:rPr lang="fr-FR"/>
              <a:pPr>
                <a:defRPr/>
              </a:pPr>
              <a:t>15/05/17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709C8-7F4C-4AB8-B94D-BDC3FF4E17B3}" type="slidenum">
              <a:rPr lang="fr-BE" altLang="fr-FR"/>
              <a:pPr>
                <a:defRPr/>
              </a:pPr>
              <a:t>‹#›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2813409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8A128-9611-403B-9B05-C9B2A4E71CF2}" type="datetimeFigureOut">
              <a:rPr lang="fr-FR" altLang="fr-FR"/>
              <a:pPr>
                <a:defRPr/>
              </a:pPr>
              <a:t>15/05/17</a:t>
            </a:fld>
            <a:endParaRPr lang="fr-BE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69F2B-3E45-4457-8116-0AE3A90028A7}" type="slidenum">
              <a:rPr lang="fr-BE" altLang="fr-FR"/>
              <a:pPr>
                <a:defRPr/>
              </a:pPr>
              <a:t>‹#›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1938910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D6986-AF07-43CE-9B09-6F331F6399D2}" type="datetimeFigureOut">
              <a:rPr lang="fr-FR" altLang="fr-FR"/>
              <a:pPr>
                <a:defRPr/>
              </a:pPr>
              <a:t>15/05/17</a:t>
            </a:fld>
            <a:endParaRPr lang="fr-BE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8B55F-8588-4723-9F1B-EF48AC244A14}" type="slidenum">
              <a:rPr lang="fr-BE" altLang="fr-FR"/>
              <a:pPr>
                <a:defRPr/>
              </a:pPr>
              <a:t>‹#›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11838165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BAF6E-7FF3-4572-9BE7-7945942E734A}" type="datetimeFigureOut">
              <a:rPr lang="fr-FR" altLang="fr-FR"/>
              <a:pPr>
                <a:defRPr/>
              </a:pPr>
              <a:t>15/05/17</a:t>
            </a:fld>
            <a:endParaRPr lang="fr-BE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5A9D0-4DD7-4913-90D5-85DBB1A1482A}" type="slidenum">
              <a:rPr lang="fr-BE" altLang="fr-FR"/>
              <a:pPr>
                <a:defRPr/>
              </a:pPr>
              <a:t>‹#›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15672791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2A22E-592B-490B-BE0E-A915CBBC698A}" type="datetimeFigureOut">
              <a:rPr lang="fr-FR" altLang="fr-FR"/>
              <a:pPr>
                <a:defRPr/>
              </a:pPr>
              <a:t>15/05/17</a:t>
            </a:fld>
            <a:endParaRPr lang="fr-BE" alt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5D9D8-351C-4D20-8045-B86A4321A561}" type="slidenum">
              <a:rPr lang="fr-BE" altLang="fr-FR"/>
              <a:pPr>
                <a:defRPr/>
              </a:pPr>
              <a:t>‹#›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27859460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440F4-6553-4E8E-B588-C3A184BD7AAB}" type="datetimeFigureOut">
              <a:rPr lang="fr-FR" altLang="fr-FR"/>
              <a:pPr>
                <a:defRPr/>
              </a:pPr>
              <a:t>15/05/17</a:t>
            </a:fld>
            <a:endParaRPr lang="fr-BE" alt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54871-87BF-45E6-89A0-BDD4792FB611}" type="slidenum">
              <a:rPr lang="fr-BE" altLang="fr-FR"/>
              <a:pPr>
                <a:defRPr/>
              </a:pPr>
              <a:t>‹#›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2127390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4BF7F-B985-4C34-A243-E51E957CBE99}" type="datetimeFigureOut">
              <a:rPr lang="fr-FR" altLang="fr-FR"/>
              <a:pPr>
                <a:defRPr/>
              </a:pPr>
              <a:t>15/05/17</a:t>
            </a:fld>
            <a:endParaRPr lang="fr-BE" alt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69A6E-6F5A-4F54-BA44-4CDC180C4277}" type="slidenum">
              <a:rPr lang="fr-BE" altLang="fr-FR"/>
              <a:pPr>
                <a:defRPr/>
              </a:pPr>
              <a:t>‹#›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36325726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6C7BA-88A5-45F3-9CDA-E24545845777}" type="datetimeFigureOut">
              <a:rPr lang="fr-FR" altLang="fr-FR"/>
              <a:pPr>
                <a:defRPr/>
              </a:pPr>
              <a:t>15/05/17</a:t>
            </a:fld>
            <a:endParaRPr lang="fr-BE" alt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69B4E-9AC8-482F-A9E7-37387BD820A4}" type="slidenum">
              <a:rPr lang="fr-BE" altLang="fr-FR"/>
              <a:pPr>
                <a:defRPr/>
              </a:pPr>
              <a:t>‹#›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40577573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F2506-7230-4F05-9F2F-29061B6656BB}" type="datetimeFigureOut">
              <a:rPr lang="fr-FR" altLang="fr-FR"/>
              <a:pPr>
                <a:defRPr/>
              </a:pPr>
              <a:t>15/05/17</a:t>
            </a:fld>
            <a:endParaRPr lang="fr-BE" alt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7B2D84-F628-4E63-8D73-387D2FF7BBFC}" type="slidenum">
              <a:rPr lang="fr-BE" altLang="fr-FR"/>
              <a:pPr>
                <a:defRPr/>
              </a:pPr>
              <a:t>‹#›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794711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743A3-3BCF-4F49-9C49-5485A4AB9BA5}" type="datetimeFigureOut">
              <a:rPr lang="fr-FR"/>
              <a:pPr>
                <a:defRPr/>
              </a:pPr>
              <a:t>15/05/17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8F5C3-764D-4700-B066-5D4BDEF57967}" type="slidenum">
              <a:rPr lang="fr-BE" altLang="fr-FR"/>
              <a:pPr>
                <a:defRPr/>
              </a:pPr>
              <a:t>‹#›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13950424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BE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E9964-7097-48D8-B8D1-EB331CBFB59E}" type="datetimeFigureOut">
              <a:rPr lang="fr-FR" altLang="fr-FR"/>
              <a:pPr>
                <a:defRPr/>
              </a:pPr>
              <a:t>15/05/17</a:t>
            </a:fld>
            <a:endParaRPr lang="fr-BE" alt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E0ED5-8A76-4ACE-9495-50BE7D084A20}" type="slidenum">
              <a:rPr lang="fr-BE" altLang="fr-FR"/>
              <a:pPr>
                <a:defRPr/>
              </a:pPr>
              <a:t>‹#›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12473787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3B7EA-1618-4735-A356-E605949E8BDD}" type="datetimeFigureOut">
              <a:rPr lang="fr-FR" altLang="fr-FR"/>
              <a:pPr>
                <a:defRPr/>
              </a:pPr>
              <a:t>15/05/17</a:t>
            </a:fld>
            <a:endParaRPr lang="fr-BE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D10E0-1859-499D-A8ED-469B47CB7102}" type="slidenum">
              <a:rPr lang="fr-BE" altLang="fr-FR"/>
              <a:pPr>
                <a:defRPr/>
              </a:pPr>
              <a:t>‹#›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3418327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3F32B-2CCE-41B1-824A-F796918432FB}" type="datetimeFigureOut">
              <a:rPr lang="fr-FR" altLang="fr-FR"/>
              <a:pPr>
                <a:defRPr/>
              </a:pPr>
              <a:t>15/05/17</a:t>
            </a:fld>
            <a:endParaRPr lang="fr-BE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B6F71-6A4B-4735-8CA4-C72B0AB5BBE0}" type="slidenum">
              <a:rPr lang="fr-BE" altLang="fr-FR"/>
              <a:pPr>
                <a:defRPr/>
              </a:pPr>
              <a:t>‹#›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31229929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4B52B-B24A-4ABF-A6E8-A2F73A5CA69F}" type="datetimeFigureOut">
              <a:rPr lang="fr-FR"/>
              <a:pPr>
                <a:defRPr/>
              </a:pPr>
              <a:t>15/05/17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BB715-3D6D-4D5D-B51B-16BCB6FED7F2}" type="slidenum">
              <a:rPr lang="fr-BE" altLang="fr-FR"/>
              <a:pPr>
                <a:defRPr/>
              </a:pPr>
              <a:t>‹#›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29460273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ABD78-D7BD-4D97-ADF4-9AA8E4C83B37}" type="datetimeFigureOut">
              <a:rPr lang="fr-FR"/>
              <a:pPr>
                <a:defRPr/>
              </a:pPr>
              <a:t>15/05/17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1B7CF-B34B-487D-9A3D-0B7296328D16}" type="slidenum">
              <a:rPr lang="fr-BE" altLang="fr-FR"/>
              <a:pPr>
                <a:defRPr/>
              </a:pPr>
              <a:t>‹#›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11109847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A2D2C-BC4E-4352-AE53-3FAE291F11A2}" type="datetimeFigureOut">
              <a:rPr lang="fr-FR"/>
              <a:pPr>
                <a:defRPr/>
              </a:pPr>
              <a:t>15/05/17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9C2E8-F809-40CA-8563-35D25F2C34D8}" type="slidenum">
              <a:rPr lang="fr-BE" altLang="fr-FR"/>
              <a:pPr>
                <a:defRPr/>
              </a:pPr>
              <a:t>‹#›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32650647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1075A-AE10-4AEE-B584-9B24A03B5529}" type="datetimeFigureOut">
              <a:rPr lang="fr-FR"/>
              <a:pPr>
                <a:defRPr/>
              </a:pPr>
              <a:t>15/05/17</a:t>
            </a:fld>
            <a:endParaRPr lang="fr-BE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C92F2-D44D-4AB2-9C58-903C246BCCDF}" type="slidenum">
              <a:rPr lang="fr-BE" altLang="fr-FR"/>
              <a:pPr>
                <a:defRPr/>
              </a:pPr>
              <a:t>‹#›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30691781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F3907-099E-46CB-9BF2-7BFD6B4195E4}" type="datetimeFigureOut">
              <a:rPr lang="fr-FR"/>
              <a:pPr>
                <a:defRPr/>
              </a:pPr>
              <a:t>15/05/17</a:t>
            </a:fld>
            <a:endParaRPr lang="fr-BE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0EC63-14FA-4129-8755-D0E4655B9477}" type="slidenum">
              <a:rPr lang="fr-BE" altLang="fr-FR"/>
              <a:pPr>
                <a:defRPr/>
              </a:pPr>
              <a:t>‹#›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6767128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EC596-BAA0-470E-B9FF-2EA69207F048}" type="datetimeFigureOut">
              <a:rPr lang="fr-FR"/>
              <a:pPr>
                <a:defRPr/>
              </a:pPr>
              <a:t>15/05/17</a:t>
            </a:fld>
            <a:endParaRPr lang="fr-BE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229AD-7587-486C-81D7-224D829EAD89}" type="slidenum">
              <a:rPr lang="fr-BE" altLang="fr-FR"/>
              <a:pPr>
                <a:defRPr/>
              </a:pPr>
              <a:t>‹#›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9565474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5B36A-9659-4D5F-82D9-D9BF4D9E7E47}" type="datetimeFigureOut">
              <a:rPr lang="fr-FR"/>
              <a:pPr>
                <a:defRPr/>
              </a:pPr>
              <a:t>15/05/17</a:t>
            </a:fld>
            <a:endParaRPr lang="fr-BE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2607C-73D2-4F69-A648-2D71F27C8270}" type="slidenum">
              <a:rPr lang="fr-BE" altLang="fr-FR"/>
              <a:pPr>
                <a:defRPr/>
              </a:pPr>
              <a:t>‹#›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1734150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96547-3A2D-4C7A-AA6E-FDB8FFEAB356}" type="datetimeFigureOut">
              <a:rPr lang="fr-FR"/>
              <a:pPr>
                <a:defRPr/>
              </a:pPr>
              <a:t>15/05/17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FEBAF-C0B0-4BB2-8E36-92A3D718382D}" type="slidenum">
              <a:rPr lang="fr-BE" altLang="fr-FR"/>
              <a:pPr>
                <a:defRPr/>
              </a:pPr>
              <a:t>‹#›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20763655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22DA5-151C-48FC-A1A8-37D95CFC821E}" type="datetimeFigureOut">
              <a:rPr lang="fr-FR"/>
              <a:pPr>
                <a:defRPr/>
              </a:pPr>
              <a:t>15/05/17</a:t>
            </a:fld>
            <a:endParaRPr lang="fr-BE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01A3B-3A22-4FC8-A6A4-97C0E2B31DA8}" type="slidenum">
              <a:rPr lang="fr-BE" altLang="fr-FR"/>
              <a:pPr>
                <a:defRPr/>
              </a:pPr>
              <a:t>‹#›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15412782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BE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BEBDF9-A4AB-450F-987C-17AF00E315AE}" type="datetimeFigureOut">
              <a:rPr lang="fr-FR"/>
              <a:pPr>
                <a:defRPr/>
              </a:pPr>
              <a:t>15/05/17</a:t>
            </a:fld>
            <a:endParaRPr lang="fr-BE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50182-54A9-4311-A090-19C3D2847832}" type="slidenum">
              <a:rPr lang="fr-BE" altLang="fr-FR"/>
              <a:pPr>
                <a:defRPr/>
              </a:pPr>
              <a:t>‹#›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30941573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5F463-56B6-4D0F-B9CC-960D20352DE6}" type="datetimeFigureOut">
              <a:rPr lang="fr-FR"/>
              <a:pPr>
                <a:defRPr/>
              </a:pPr>
              <a:t>15/05/17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54866-FA83-45DD-ACD0-99572B96737B}" type="slidenum">
              <a:rPr lang="fr-BE" altLang="fr-FR"/>
              <a:pPr>
                <a:defRPr/>
              </a:pPr>
              <a:t>‹#›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29238373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8A071D-802A-4E6A-9BD7-708D4BC53328}" type="datetimeFigureOut">
              <a:rPr lang="fr-FR"/>
              <a:pPr>
                <a:defRPr/>
              </a:pPr>
              <a:t>15/05/17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C29BC-729A-466D-ABF5-1ACD2DEAC52A}" type="slidenum">
              <a:rPr lang="fr-BE" altLang="fr-FR"/>
              <a:pPr>
                <a:defRPr/>
              </a:pPr>
              <a:t>‹#›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14108906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8A128-9611-403B-9B05-C9B2A4E71CF2}" type="datetimeFigureOut">
              <a:rPr lang="fr-FR" altLang="fr-FR"/>
              <a:pPr>
                <a:defRPr/>
              </a:pPr>
              <a:t>15/05/17</a:t>
            </a:fld>
            <a:endParaRPr lang="fr-BE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69F2B-3E45-4457-8116-0AE3A90028A7}" type="slidenum">
              <a:rPr lang="fr-BE" altLang="fr-FR"/>
              <a:pPr>
                <a:defRPr/>
              </a:pPr>
              <a:t>‹#›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18368545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D6986-AF07-43CE-9B09-6F331F6399D2}" type="datetimeFigureOut">
              <a:rPr lang="fr-FR" altLang="fr-FR"/>
              <a:pPr>
                <a:defRPr/>
              </a:pPr>
              <a:t>15/05/17</a:t>
            </a:fld>
            <a:endParaRPr lang="fr-BE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8B55F-8588-4723-9F1B-EF48AC244A14}" type="slidenum">
              <a:rPr lang="fr-BE" altLang="fr-FR"/>
              <a:pPr>
                <a:defRPr/>
              </a:pPr>
              <a:t>‹#›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13375984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BAF6E-7FF3-4572-9BE7-7945942E734A}" type="datetimeFigureOut">
              <a:rPr lang="fr-FR" altLang="fr-FR"/>
              <a:pPr>
                <a:defRPr/>
              </a:pPr>
              <a:t>15/05/17</a:t>
            </a:fld>
            <a:endParaRPr lang="fr-BE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5A9D0-4DD7-4913-90D5-85DBB1A1482A}" type="slidenum">
              <a:rPr lang="fr-BE" altLang="fr-FR"/>
              <a:pPr>
                <a:defRPr/>
              </a:pPr>
              <a:t>‹#›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2668600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2A22E-592B-490B-BE0E-A915CBBC698A}" type="datetimeFigureOut">
              <a:rPr lang="fr-FR" altLang="fr-FR"/>
              <a:pPr>
                <a:defRPr/>
              </a:pPr>
              <a:t>15/05/17</a:t>
            </a:fld>
            <a:endParaRPr lang="fr-BE" alt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5D9D8-351C-4D20-8045-B86A4321A561}" type="slidenum">
              <a:rPr lang="fr-BE" altLang="fr-FR"/>
              <a:pPr>
                <a:defRPr/>
              </a:pPr>
              <a:t>‹#›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13914189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440F4-6553-4E8E-B588-C3A184BD7AAB}" type="datetimeFigureOut">
              <a:rPr lang="fr-FR" altLang="fr-FR"/>
              <a:pPr>
                <a:defRPr/>
              </a:pPr>
              <a:t>15/05/17</a:t>
            </a:fld>
            <a:endParaRPr lang="fr-BE" alt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54871-87BF-45E6-89A0-BDD4792FB611}" type="slidenum">
              <a:rPr lang="fr-BE" altLang="fr-FR"/>
              <a:pPr>
                <a:defRPr/>
              </a:pPr>
              <a:t>‹#›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27278786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4BF7F-B985-4C34-A243-E51E957CBE99}" type="datetimeFigureOut">
              <a:rPr lang="fr-FR" altLang="fr-FR"/>
              <a:pPr>
                <a:defRPr/>
              </a:pPr>
              <a:t>15/05/17</a:t>
            </a:fld>
            <a:endParaRPr lang="fr-BE" alt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69A6E-6F5A-4F54-BA44-4CDC180C4277}" type="slidenum">
              <a:rPr lang="fr-BE" altLang="fr-FR"/>
              <a:pPr>
                <a:defRPr/>
              </a:pPr>
              <a:t>‹#›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1677610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5C568-20A2-4180-88AA-07D870EB2734}" type="datetimeFigureOut">
              <a:rPr lang="fr-FR"/>
              <a:pPr>
                <a:defRPr/>
              </a:pPr>
              <a:t>15/05/17</a:t>
            </a:fld>
            <a:endParaRPr lang="fr-BE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3DAEE-B104-4718-862B-6A8820D242EF}" type="slidenum">
              <a:rPr lang="fr-BE" altLang="fr-FR"/>
              <a:pPr>
                <a:defRPr/>
              </a:pPr>
              <a:t>‹#›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26756160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6C7BA-88A5-45F3-9CDA-E24545845777}" type="datetimeFigureOut">
              <a:rPr lang="fr-FR" altLang="fr-FR"/>
              <a:pPr>
                <a:defRPr/>
              </a:pPr>
              <a:t>15/05/17</a:t>
            </a:fld>
            <a:endParaRPr lang="fr-BE" alt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69B4E-9AC8-482F-A9E7-37387BD820A4}" type="slidenum">
              <a:rPr lang="fr-BE" altLang="fr-FR"/>
              <a:pPr>
                <a:defRPr/>
              </a:pPr>
              <a:t>‹#›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16208363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F2506-7230-4F05-9F2F-29061B6656BB}" type="datetimeFigureOut">
              <a:rPr lang="fr-FR" altLang="fr-FR"/>
              <a:pPr>
                <a:defRPr/>
              </a:pPr>
              <a:t>15/05/17</a:t>
            </a:fld>
            <a:endParaRPr lang="fr-BE" alt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7B2D84-F628-4E63-8D73-387D2FF7BBFC}" type="slidenum">
              <a:rPr lang="fr-BE" altLang="fr-FR"/>
              <a:pPr>
                <a:defRPr/>
              </a:pPr>
              <a:t>‹#›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13043917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BE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E9964-7097-48D8-B8D1-EB331CBFB59E}" type="datetimeFigureOut">
              <a:rPr lang="fr-FR" altLang="fr-FR"/>
              <a:pPr>
                <a:defRPr/>
              </a:pPr>
              <a:t>15/05/17</a:t>
            </a:fld>
            <a:endParaRPr lang="fr-BE" alt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E0ED5-8A76-4ACE-9495-50BE7D084A20}" type="slidenum">
              <a:rPr lang="fr-BE" altLang="fr-FR"/>
              <a:pPr>
                <a:defRPr/>
              </a:pPr>
              <a:t>‹#›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2381742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3B7EA-1618-4735-A356-E605949E8BDD}" type="datetimeFigureOut">
              <a:rPr lang="fr-FR" altLang="fr-FR"/>
              <a:pPr>
                <a:defRPr/>
              </a:pPr>
              <a:t>15/05/17</a:t>
            </a:fld>
            <a:endParaRPr lang="fr-BE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D10E0-1859-499D-A8ED-469B47CB7102}" type="slidenum">
              <a:rPr lang="fr-BE" altLang="fr-FR"/>
              <a:pPr>
                <a:defRPr/>
              </a:pPr>
              <a:t>‹#›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17660791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3F32B-2CCE-41B1-824A-F796918432FB}" type="datetimeFigureOut">
              <a:rPr lang="fr-FR" altLang="fr-FR"/>
              <a:pPr>
                <a:defRPr/>
              </a:pPr>
              <a:t>15/05/17</a:t>
            </a:fld>
            <a:endParaRPr lang="fr-BE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B6F71-6A4B-4735-8CA4-C72B0AB5BBE0}" type="slidenum">
              <a:rPr lang="fr-BE" altLang="fr-FR"/>
              <a:pPr>
                <a:defRPr/>
              </a:pPr>
              <a:t>‹#›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899687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BFD67-6C31-4AC3-9ABA-89BD5407F4F0}" type="datetimeFigureOut">
              <a:rPr lang="fr-FR"/>
              <a:pPr>
                <a:defRPr/>
              </a:pPr>
              <a:t>15/05/17</a:t>
            </a:fld>
            <a:endParaRPr lang="fr-BE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D3972-0E73-4599-B615-04AE727EE283}" type="slidenum">
              <a:rPr lang="fr-BE" altLang="fr-FR"/>
              <a:pPr>
                <a:defRPr/>
              </a:pPr>
              <a:t>‹#›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3735448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FB30D-606C-4BA5-BAC4-704C2AFEB823}" type="datetimeFigureOut">
              <a:rPr lang="fr-FR"/>
              <a:pPr>
                <a:defRPr/>
              </a:pPr>
              <a:t>15/05/17</a:t>
            </a:fld>
            <a:endParaRPr lang="fr-BE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3FBF7-A434-4B9D-8FF5-353D63E0BCD7}" type="slidenum">
              <a:rPr lang="fr-BE" altLang="fr-FR"/>
              <a:pPr>
                <a:defRPr/>
              </a:pPr>
              <a:t>‹#›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3928862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87A49-B798-4C93-BCC0-6062FA556368}" type="datetimeFigureOut">
              <a:rPr lang="fr-FR"/>
              <a:pPr>
                <a:defRPr/>
              </a:pPr>
              <a:t>15/05/17</a:t>
            </a:fld>
            <a:endParaRPr lang="fr-BE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4A54E-BBAF-4950-A1E3-E1D93992439C}" type="slidenum">
              <a:rPr lang="fr-BE" altLang="fr-FR"/>
              <a:pPr>
                <a:defRPr/>
              </a:pPr>
              <a:t>‹#›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1502863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D6CCC-19BB-4EFA-8429-0C6AFDC1B6DB}" type="datetimeFigureOut">
              <a:rPr lang="fr-FR"/>
              <a:pPr>
                <a:defRPr/>
              </a:pPr>
              <a:t>15/05/17</a:t>
            </a:fld>
            <a:endParaRPr lang="fr-BE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BA4C0-9703-4BFF-A1A4-89A41C1AFA7B}" type="slidenum">
              <a:rPr lang="fr-BE" altLang="fr-FR"/>
              <a:pPr>
                <a:defRPr/>
              </a:pPr>
              <a:t>‹#›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1019813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BE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EDEDC-9697-4B25-8D38-10EFED193AC9}" type="datetimeFigureOut">
              <a:rPr lang="fr-FR"/>
              <a:pPr>
                <a:defRPr/>
              </a:pPr>
              <a:t>15/05/17</a:t>
            </a:fld>
            <a:endParaRPr lang="fr-BE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7C114-2BF1-4A0B-A975-327B7EBC24BF}" type="slidenum">
              <a:rPr lang="fr-BE" altLang="fr-FR"/>
              <a:pPr>
                <a:defRPr/>
              </a:pPr>
              <a:t>‹#›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3792937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  <a:endParaRPr lang="fr-BE" altLang="fr-FR"/>
          </a:p>
        </p:txBody>
      </p:sp>
      <p:sp>
        <p:nvSpPr>
          <p:cNvPr id="2051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  <a:endParaRPr lang="fr-BE" alt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  <a:ea typeface="ＭＳ Ｐゴシック" panose="020B0600070205080204" pitchFamily="34" charset="-128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38A8D61-F8E2-452A-9CAE-C208680C8F28}" type="datetimeFigureOut">
              <a:rPr lang="fr-FR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15/05/17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7099ADD-7EC2-4E35-B087-850AF2F1ADAD}" type="slidenum">
              <a:rPr lang="fr-BE" altLang="fr-FR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2983723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  <a:endParaRPr lang="fr-BE" altLang="fr-FR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  <a:endParaRPr lang="fr-BE" alt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665F68B-ECB0-4C67-A5D4-7F27CB02F6D9}" type="datetimeFigureOut">
              <a:rPr lang="fr-FR" altLang="fr-FR">
                <a:ea typeface="MS PGothic" panose="020B0600070205080204" pitchFamily="34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15/05/17</a:t>
            </a:fld>
            <a:endParaRPr lang="fr-BE" altLang="fr-FR">
              <a:ea typeface="MS PGothic" panose="020B0600070205080204" pitchFamily="34" charset="-128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0E56E15-597C-42AB-B85E-6583BB2CEF75}" type="slidenum">
              <a:rPr lang="fr-BE" altLang="fr-FR">
                <a:ea typeface="MS PGothic" panose="020B0600070205080204" pitchFamily="34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BE" altLang="fr-FR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56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  <a:endParaRPr lang="fr-BE" altLang="fr-FR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  <a:endParaRPr lang="fr-BE" alt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  <a:ea typeface="ＭＳ Ｐゴシック" panose="020B0600070205080204" pitchFamily="34" charset="-128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B01B21F-8416-49FD-B916-BF2D0AF4724C}" type="datetimeFigureOut">
              <a:rPr lang="fr-FR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15/05/17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E7B376E-E5AA-4192-BD55-BFE075FCBDE3}" type="slidenum">
              <a:rPr lang="fr-BE" altLang="fr-FR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2807953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  <a:endParaRPr lang="fr-BE" altLang="fr-FR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  <a:endParaRPr lang="fr-BE" alt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665F68B-ECB0-4C67-A5D4-7F27CB02F6D9}" type="datetimeFigureOut">
              <a:rPr lang="fr-FR" altLang="fr-FR">
                <a:ea typeface="MS PGothic" panose="020B0600070205080204" pitchFamily="34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15/05/17</a:t>
            </a:fld>
            <a:endParaRPr lang="fr-BE" altLang="fr-FR">
              <a:ea typeface="MS PGothic" panose="020B0600070205080204" pitchFamily="34" charset="-128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0E56E15-597C-42AB-B85E-6583BB2CEF75}" type="slidenum">
              <a:rPr lang="fr-BE" altLang="fr-FR">
                <a:ea typeface="MS PGothic" panose="020B0600070205080204" pitchFamily="34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BE" altLang="fr-FR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57308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jpe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1.jpeg"/><Relationship Id="rId5" Type="http://schemas.openxmlformats.org/officeDocument/2006/relationships/image" Target="../media/image46.jpeg"/><Relationship Id="rId6" Type="http://schemas.openxmlformats.org/officeDocument/2006/relationships/hyperlink" Target="mailto:Michael.vancutsem@beeodiversity.com" TargetMode="External"/><Relationship Id="rId7" Type="http://schemas.openxmlformats.org/officeDocument/2006/relationships/hyperlink" Target="mailto:Cyrille.janssens@beeodiversity.com" TargetMode="External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oneTexte 1"/>
          <p:cNvSpPr txBox="1">
            <a:spLocks noChangeArrowheads="1"/>
          </p:cNvSpPr>
          <p:nvPr/>
        </p:nvSpPr>
        <p:spPr bwMode="auto">
          <a:xfrm>
            <a:off x="1744663" y="217487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7651" name="Imag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"/>
          <a:stretch>
            <a:fillRect/>
          </a:stretch>
        </p:blipFill>
        <p:spPr bwMode="auto">
          <a:xfrm>
            <a:off x="7024053" y="132079"/>
            <a:ext cx="2011195" cy="48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448084" y="1436207"/>
            <a:ext cx="62552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900"/>
              </a:lnSpc>
            </a:pPr>
            <a:r>
              <a:rPr lang="fr-FR" sz="4200" dirty="0">
                <a:solidFill>
                  <a:schemeClr val="bg1"/>
                </a:solidFill>
              </a:rPr>
              <a:t>Evaluation et amélioration de l’environnement des pollinisateurs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98842" y="5641642"/>
            <a:ext cx="6810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err="1">
                <a:solidFill>
                  <a:schemeClr val="bg1"/>
                </a:solidFill>
              </a:rPr>
              <a:t>dr</a:t>
            </a:r>
            <a:r>
              <a:rPr lang="fr-BE" sz="2400" dirty="0">
                <a:solidFill>
                  <a:schemeClr val="bg1"/>
                </a:solidFill>
              </a:rPr>
              <a:t>. Bach Kim Nguyen</a:t>
            </a:r>
          </a:p>
          <a:p>
            <a:r>
              <a:rPr lang="fr-BE" sz="2400" dirty="0" err="1">
                <a:solidFill>
                  <a:schemeClr val="bg1"/>
                </a:solidFill>
              </a:rPr>
              <a:t>dr</a:t>
            </a:r>
            <a:r>
              <a:rPr lang="fr-BE" sz="2400" dirty="0">
                <a:solidFill>
                  <a:schemeClr val="bg1"/>
                </a:solidFill>
              </a:rPr>
              <a:t>. Laurian Parmentier</a:t>
            </a:r>
          </a:p>
        </p:txBody>
      </p:sp>
      <p:sp>
        <p:nvSpPr>
          <p:cNvPr id="8" name="ZoneTexte 2"/>
          <p:cNvSpPr txBox="1"/>
          <p:nvPr/>
        </p:nvSpPr>
        <p:spPr>
          <a:xfrm>
            <a:off x="1600484" y="3622695"/>
            <a:ext cx="6255250" cy="197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900"/>
              </a:lnSpc>
            </a:pPr>
            <a:r>
              <a:rPr lang="fr-FR" sz="4200" dirty="0" err="1">
                <a:solidFill>
                  <a:schemeClr val="bg1"/>
                </a:solidFill>
              </a:rPr>
              <a:t>Evaluatie</a:t>
            </a:r>
            <a:r>
              <a:rPr lang="fr-FR" sz="4200" dirty="0">
                <a:solidFill>
                  <a:schemeClr val="bg1"/>
                </a:solidFill>
              </a:rPr>
              <a:t> en </a:t>
            </a:r>
            <a:r>
              <a:rPr lang="fr-FR" sz="4200" dirty="0" err="1">
                <a:solidFill>
                  <a:schemeClr val="bg1"/>
                </a:solidFill>
              </a:rPr>
              <a:t>verbetering</a:t>
            </a:r>
            <a:r>
              <a:rPr lang="fr-FR" sz="4200" dirty="0">
                <a:solidFill>
                  <a:schemeClr val="bg1"/>
                </a:solidFill>
              </a:rPr>
              <a:t> van de </a:t>
            </a:r>
            <a:r>
              <a:rPr lang="fr-FR" sz="4200" dirty="0" err="1">
                <a:solidFill>
                  <a:schemeClr val="bg1"/>
                </a:solidFill>
              </a:rPr>
              <a:t>omgeving</a:t>
            </a:r>
            <a:r>
              <a:rPr lang="fr-FR" sz="4200" dirty="0">
                <a:solidFill>
                  <a:schemeClr val="bg1"/>
                </a:solidFill>
              </a:rPr>
              <a:t> </a:t>
            </a:r>
            <a:r>
              <a:rPr lang="fr-FR" sz="4200" dirty="0" err="1">
                <a:solidFill>
                  <a:schemeClr val="bg1"/>
                </a:solidFill>
              </a:rPr>
              <a:t>voor</a:t>
            </a:r>
            <a:r>
              <a:rPr lang="fr-FR" sz="4200" dirty="0">
                <a:solidFill>
                  <a:schemeClr val="bg1"/>
                </a:solidFill>
              </a:rPr>
              <a:t> de </a:t>
            </a:r>
            <a:r>
              <a:rPr lang="fr-FR" sz="4200" dirty="0" err="1">
                <a:solidFill>
                  <a:schemeClr val="bg1"/>
                </a:solidFill>
              </a:rPr>
              <a:t>bijen</a:t>
            </a:r>
            <a:endParaRPr lang="fr-FR" sz="4200" dirty="0">
              <a:solidFill>
                <a:schemeClr val="bg1"/>
              </a:solidFill>
            </a:endParaRPr>
          </a:p>
        </p:txBody>
      </p:sp>
      <p:sp>
        <p:nvSpPr>
          <p:cNvPr id="9" name="ZoneTexte 5"/>
          <p:cNvSpPr txBox="1"/>
          <p:nvPr/>
        </p:nvSpPr>
        <p:spPr>
          <a:xfrm>
            <a:off x="1263961" y="753164"/>
            <a:ext cx="6810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>
                <a:solidFill>
                  <a:schemeClr val="bg1"/>
                </a:solidFill>
              </a:rPr>
              <a:t>Colloque : « Qui fait quoi pour les abeilles? »</a:t>
            </a:r>
          </a:p>
        </p:txBody>
      </p:sp>
    </p:spTree>
    <p:extLst>
      <p:ext uri="{BB962C8B-B14F-4D97-AF65-F5344CB8AC3E}">
        <p14:creationId xmlns:p14="http://schemas.microsoft.com/office/powerpoint/2010/main" val="1247824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554" name="Picture 2" descr="natural economy northwest high def wall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538" y="2233236"/>
            <a:ext cx="7053668" cy="4120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 rot="21255532">
            <a:off x="381425" y="-92579"/>
            <a:ext cx="71897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dirty="0" smtClean="0">
                <a:solidFill>
                  <a:srgbClr val="008000"/>
                </a:solidFill>
                <a:effectLst>
                  <a:outerShdw blurRad="50800" dist="139700" dir="7800000" algn="tl" rotWithShape="0">
                    <a:srgbClr val="000000">
                      <a:alpha val="21000"/>
                    </a:srgbClr>
                  </a:outerShdw>
                </a:effectLst>
                <a:latin typeface="Arial"/>
                <a:cs typeface="Arial"/>
              </a:rPr>
              <a:t>Création de Valeur</a:t>
            </a:r>
            <a:endParaRPr lang="fr-FR" sz="7200" dirty="0">
              <a:solidFill>
                <a:srgbClr val="008000"/>
              </a:solidFill>
              <a:effectLst>
                <a:outerShdw blurRad="50800" dist="139700" dir="7800000" algn="tl" rotWithShape="0">
                  <a:srgbClr val="000000">
                    <a:alpha val="21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4" name="ZoneTexte 3"/>
          <p:cNvSpPr txBox="1"/>
          <p:nvPr/>
        </p:nvSpPr>
        <p:spPr>
          <a:xfrm rot="20860430">
            <a:off x="4925836" y="1190457"/>
            <a:ext cx="44442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smtClean="0">
                <a:solidFill>
                  <a:srgbClr val="008000"/>
                </a:solidFill>
                <a:effectLst>
                  <a:outerShdw blurRad="50800" dist="139700" dir="7560000" algn="tl" rotWithShape="0">
                    <a:srgbClr val="000000">
                      <a:alpha val="16000"/>
                    </a:srgbClr>
                  </a:outerShdw>
                </a:effectLst>
                <a:latin typeface="Arial"/>
                <a:cs typeface="Arial"/>
              </a:rPr>
              <a:t>Economique</a:t>
            </a:r>
            <a:endParaRPr lang="fr-FR" sz="4400" dirty="0">
              <a:solidFill>
                <a:srgbClr val="008000"/>
              </a:solidFill>
              <a:effectLst>
                <a:outerShdw blurRad="50800" dist="139700" dir="7560000" algn="tl" rotWithShape="0">
                  <a:srgbClr val="000000">
                    <a:alpha val="16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415869" y="2582230"/>
            <a:ext cx="51547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smtClean="0">
                <a:solidFill>
                  <a:srgbClr val="008000"/>
                </a:solidFill>
                <a:effectLst>
                  <a:outerShdw blurRad="50800" dist="139700" dir="7680000" algn="tl" rotWithShape="0">
                    <a:srgbClr val="000000">
                      <a:alpha val="16000"/>
                    </a:srgbClr>
                  </a:outerShdw>
                </a:effectLst>
                <a:latin typeface="Arial"/>
                <a:cs typeface="Arial"/>
              </a:rPr>
              <a:t>Environnementale</a:t>
            </a:r>
            <a:endParaRPr lang="fr-FR" sz="4400" dirty="0">
              <a:solidFill>
                <a:srgbClr val="008000"/>
              </a:solidFill>
              <a:effectLst>
                <a:outerShdw blurRad="50800" dist="139700" dir="7680000" algn="tl" rotWithShape="0">
                  <a:srgbClr val="000000">
                    <a:alpha val="16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6" name="ZoneTexte 5"/>
          <p:cNvSpPr txBox="1"/>
          <p:nvPr/>
        </p:nvSpPr>
        <p:spPr>
          <a:xfrm rot="20812091">
            <a:off x="6801860" y="3280540"/>
            <a:ext cx="44442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smtClean="0">
                <a:solidFill>
                  <a:srgbClr val="008000"/>
                </a:solidFill>
                <a:effectLst>
                  <a:outerShdw blurRad="50800" dist="139700" dir="8340000" algn="tl" rotWithShape="0">
                    <a:srgbClr val="000000">
                      <a:alpha val="16000"/>
                    </a:srgbClr>
                  </a:outerShdw>
                </a:effectLst>
                <a:latin typeface="Arial"/>
                <a:cs typeface="Arial"/>
              </a:rPr>
              <a:t>Sociale</a:t>
            </a:r>
            <a:endParaRPr lang="fr-FR" sz="4400" dirty="0">
              <a:solidFill>
                <a:srgbClr val="008000"/>
              </a:solidFill>
              <a:effectLst>
                <a:outerShdw blurRad="50800" dist="139700" dir="8340000" algn="tl" rotWithShape="0">
                  <a:srgbClr val="000000">
                    <a:alpha val="16000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200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er 15"/>
          <p:cNvGrpSpPr/>
          <p:nvPr/>
        </p:nvGrpSpPr>
        <p:grpSpPr>
          <a:xfrm>
            <a:off x="38847" y="0"/>
            <a:ext cx="8731600" cy="6858000"/>
            <a:chOff x="38847" y="0"/>
            <a:chExt cx="8731600" cy="6858000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2" cstate="email">
              <a:clrChange>
                <a:clrFrom>
                  <a:srgbClr val="FEFFD4"/>
                </a:clrFrom>
                <a:clrTo>
                  <a:srgbClr val="FEFFD4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0100" y="0"/>
              <a:ext cx="7541138" cy="6858000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3383309" y="1301966"/>
              <a:ext cx="2027850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77BE44"/>
                  </a:solidFill>
                </a:rPr>
                <a:t>REDUIRE </a:t>
              </a:r>
            </a:p>
            <a:p>
              <a:pPr algn="ctr"/>
              <a:r>
                <a:rPr lang="fr-FR" sz="1400" b="1" dirty="0">
                  <a:solidFill>
                    <a:srgbClr val="77BE44"/>
                  </a:solidFill>
                </a:rPr>
                <a:t>LA POLLUTION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5240390" y="4748975"/>
              <a:ext cx="940705" cy="38418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4856162" y="4730625"/>
              <a:ext cx="15552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77BE44"/>
                  </a:solidFill>
                </a:rPr>
                <a:t>COMBATTRE </a:t>
              </a:r>
            </a:p>
            <a:p>
              <a:pPr algn="ctr"/>
              <a:r>
                <a:rPr lang="fr-FR" sz="1400" b="1" dirty="0">
                  <a:solidFill>
                    <a:srgbClr val="77BE44"/>
                  </a:solidFill>
                </a:rPr>
                <a:t>LES MALADIES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2532455" y="4748975"/>
              <a:ext cx="940705" cy="38418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2201591" y="4719137"/>
              <a:ext cx="1768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77BE44"/>
                  </a:solidFill>
                </a:rPr>
                <a:t>DEVELOPPER </a:t>
              </a:r>
            </a:p>
            <a:p>
              <a:pPr algn="ctr"/>
              <a:r>
                <a:rPr lang="fr-FR" sz="1400" b="1" dirty="0">
                  <a:solidFill>
                    <a:srgbClr val="77BE44"/>
                  </a:solidFill>
                </a:rPr>
                <a:t>LA BIODIVERSITE</a:t>
              </a: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3383309" y="136478"/>
              <a:ext cx="202785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>
                  <a:solidFill>
                    <a:srgbClr val="000000"/>
                  </a:solidFill>
                </a:rPr>
                <a:t>APICULTEURS</a:t>
              </a: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7153817" y="2081514"/>
              <a:ext cx="161663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200" b="1" dirty="0">
                  <a:solidFill>
                    <a:srgbClr val="000000"/>
                  </a:solidFill>
                </a:rPr>
                <a:t>AGRICULTEURS</a:t>
              </a: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6633823" y="5188997"/>
              <a:ext cx="161663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200" b="1" dirty="0">
                  <a:solidFill>
                    <a:srgbClr val="000000"/>
                  </a:solidFill>
                </a:rPr>
                <a:t>SCIENTIFIQUES</a:t>
              </a: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38847" y="2081514"/>
              <a:ext cx="154458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200" b="1" dirty="0">
                  <a:solidFill>
                    <a:srgbClr val="000000"/>
                  </a:solidFill>
                </a:rPr>
                <a:t>CITOYENS</a:t>
              </a: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3372638" y="6567604"/>
              <a:ext cx="202785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>
                  <a:solidFill>
                    <a:srgbClr val="000000"/>
                  </a:solidFill>
                </a:rPr>
                <a:t>ENTREPRISES</a:t>
              </a: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554126" y="5171153"/>
              <a:ext cx="154458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200" b="1" dirty="0">
                  <a:solidFill>
                    <a:srgbClr val="000000"/>
                  </a:solidFill>
                </a:rPr>
                <a:t>INSTITUTIONS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117402" y="136478"/>
            <a:ext cx="6294020" cy="116548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269802" y="288877"/>
            <a:ext cx="2088907" cy="549526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6252331" y="1444431"/>
            <a:ext cx="2088907" cy="498002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554126" y="5253846"/>
            <a:ext cx="7571794" cy="159075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269802" y="288877"/>
            <a:ext cx="2643897" cy="170675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5560577" y="846807"/>
            <a:ext cx="1838716" cy="114882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107504" y="68194"/>
            <a:ext cx="6143668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nl-BE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accent3"/>
                </a:solidFill>
                <a:effectLst>
                  <a:reflection endPos="0" dir="5400000" sy="-100000" algn="bl" rotWithShape="0"/>
                </a:effectLst>
                <a:latin typeface="+mn-lt"/>
                <a:ea typeface="+mn-ea"/>
                <a:cs typeface="Arial" charset="0"/>
              </a:defRPr>
            </a:lvl1pPr>
          </a:lstStyle>
          <a:p>
            <a:pPr defTabSz="914400">
              <a:defRPr/>
            </a:pPr>
            <a:r>
              <a:rPr lang="fr-BE" dirty="0">
                <a:solidFill>
                  <a:srgbClr val="9BBB59"/>
                </a:solidFill>
              </a:rPr>
              <a:t>LE CONSTAT</a:t>
            </a:r>
          </a:p>
        </p:txBody>
      </p:sp>
    </p:spTree>
    <p:extLst>
      <p:ext uri="{BB962C8B-B14F-4D97-AF65-F5344CB8AC3E}">
        <p14:creationId xmlns:p14="http://schemas.microsoft.com/office/powerpoint/2010/main" val="2644841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er 15"/>
          <p:cNvGrpSpPr/>
          <p:nvPr/>
        </p:nvGrpSpPr>
        <p:grpSpPr>
          <a:xfrm>
            <a:off x="38847" y="0"/>
            <a:ext cx="8731600" cy="6858000"/>
            <a:chOff x="38847" y="0"/>
            <a:chExt cx="8731600" cy="6858000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2" cstate="email">
              <a:clrChange>
                <a:clrFrom>
                  <a:srgbClr val="FEFFD4"/>
                </a:clrFrom>
                <a:clrTo>
                  <a:srgbClr val="FEFFD4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0100" y="0"/>
              <a:ext cx="7541138" cy="6858000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3383309" y="1301966"/>
              <a:ext cx="2027850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77BE44"/>
                  </a:solidFill>
                </a:rPr>
                <a:t>REDUIRE </a:t>
              </a:r>
            </a:p>
            <a:p>
              <a:pPr algn="ctr"/>
              <a:r>
                <a:rPr lang="fr-FR" sz="1400" b="1" dirty="0">
                  <a:solidFill>
                    <a:srgbClr val="77BE44"/>
                  </a:solidFill>
                </a:rPr>
                <a:t>LA POLLUTION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5240390" y="4748975"/>
              <a:ext cx="940705" cy="38418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4856162" y="4730625"/>
              <a:ext cx="15552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77BE44"/>
                  </a:solidFill>
                </a:rPr>
                <a:t>COMBATTRE </a:t>
              </a:r>
            </a:p>
            <a:p>
              <a:pPr algn="ctr"/>
              <a:r>
                <a:rPr lang="fr-FR" sz="1400" b="1" dirty="0">
                  <a:solidFill>
                    <a:srgbClr val="77BE44"/>
                  </a:solidFill>
                </a:rPr>
                <a:t>LES MALADIES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2532455" y="4748975"/>
              <a:ext cx="940705" cy="38418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2201591" y="4719137"/>
              <a:ext cx="1768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77BE44"/>
                  </a:solidFill>
                </a:rPr>
                <a:t>DEVELOPPER </a:t>
              </a:r>
            </a:p>
            <a:p>
              <a:pPr algn="ctr"/>
              <a:r>
                <a:rPr lang="fr-FR" sz="1400" b="1" dirty="0">
                  <a:solidFill>
                    <a:srgbClr val="77BE44"/>
                  </a:solidFill>
                </a:rPr>
                <a:t>LA BIODIVERSITE</a:t>
              </a: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3383309" y="136478"/>
              <a:ext cx="202785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>
                  <a:solidFill>
                    <a:srgbClr val="000000"/>
                  </a:solidFill>
                </a:rPr>
                <a:t>APICULTEURS</a:t>
              </a: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7153817" y="2081514"/>
              <a:ext cx="161663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200" b="1" dirty="0">
                  <a:solidFill>
                    <a:srgbClr val="000000"/>
                  </a:solidFill>
                </a:rPr>
                <a:t>AGRICULTEURS</a:t>
              </a: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6633823" y="5188997"/>
              <a:ext cx="161663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200" b="1" dirty="0">
                  <a:solidFill>
                    <a:srgbClr val="000000"/>
                  </a:solidFill>
                </a:rPr>
                <a:t>SCIENTIFIQUES</a:t>
              </a: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38847" y="2081514"/>
              <a:ext cx="154458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200" b="1" dirty="0">
                  <a:solidFill>
                    <a:srgbClr val="000000"/>
                  </a:solidFill>
                </a:rPr>
                <a:t>CITOYENS</a:t>
              </a: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3372638" y="6567604"/>
              <a:ext cx="202785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>
                  <a:solidFill>
                    <a:srgbClr val="000000"/>
                  </a:solidFill>
                </a:rPr>
                <a:t>ENTREPRISES</a:t>
              </a: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554126" y="5171153"/>
              <a:ext cx="154458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200" b="1" dirty="0">
                  <a:solidFill>
                    <a:srgbClr val="000000"/>
                  </a:solidFill>
                </a:rPr>
                <a:t>INSTITUTIONS</a:t>
              </a:r>
            </a:p>
          </p:txBody>
        </p:sp>
      </p:grpSp>
      <p:grpSp>
        <p:nvGrpSpPr>
          <p:cNvPr id="2" name="Grouper 1"/>
          <p:cNvGrpSpPr/>
          <p:nvPr/>
        </p:nvGrpSpPr>
        <p:grpSpPr>
          <a:xfrm>
            <a:off x="117402" y="136478"/>
            <a:ext cx="8223836" cy="6708126"/>
            <a:chOff x="117402" y="136478"/>
            <a:chExt cx="8223836" cy="6708126"/>
          </a:xfrm>
        </p:grpSpPr>
        <p:sp>
          <p:nvSpPr>
            <p:cNvPr id="17" name="Rectangle 16"/>
            <p:cNvSpPr/>
            <p:nvPr/>
          </p:nvSpPr>
          <p:spPr>
            <a:xfrm>
              <a:off x="117402" y="136478"/>
              <a:ext cx="6294020" cy="116548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69802" y="288877"/>
              <a:ext cx="2088907" cy="549526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252331" y="1444431"/>
              <a:ext cx="2088907" cy="498002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54126" y="5253846"/>
              <a:ext cx="7571794" cy="159075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69802" y="288877"/>
              <a:ext cx="2643897" cy="170675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560577" y="846807"/>
              <a:ext cx="1838716" cy="114882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3" name="ZoneTexte 22"/>
          <p:cNvSpPr txBox="1"/>
          <p:nvPr/>
        </p:nvSpPr>
        <p:spPr>
          <a:xfrm>
            <a:off x="107504" y="68194"/>
            <a:ext cx="6143668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nl-BE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accent3"/>
                </a:solidFill>
                <a:effectLst>
                  <a:reflection endPos="0" dir="5400000" sy="-100000" algn="bl" rotWithShape="0"/>
                </a:effectLst>
                <a:latin typeface="+mn-lt"/>
                <a:ea typeface="+mn-ea"/>
                <a:cs typeface="Arial" charset="0"/>
              </a:defRPr>
            </a:lvl1pPr>
          </a:lstStyle>
          <a:p>
            <a:pPr defTabSz="914400">
              <a:defRPr/>
            </a:pPr>
            <a:r>
              <a:rPr lang="fr-BE" dirty="0">
                <a:solidFill>
                  <a:srgbClr val="9BBB59"/>
                </a:solidFill>
              </a:rPr>
              <a:t>LE CONSTAT</a:t>
            </a:r>
          </a:p>
        </p:txBody>
      </p:sp>
    </p:spTree>
    <p:extLst>
      <p:ext uri="{BB962C8B-B14F-4D97-AF65-F5344CB8AC3E}">
        <p14:creationId xmlns:p14="http://schemas.microsoft.com/office/powerpoint/2010/main" val="478493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1989138"/>
            <a:ext cx="3236913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ZoneTexte 4"/>
          <p:cNvSpPr txBox="1">
            <a:spLocks noChangeArrowheads="1"/>
          </p:cNvSpPr>
          <p:nvPr/>
        </p:nvSpPr>
        <p:spPr bwMode="auto">
          <a:xfrm>
            <a:off x="247444" y="214866"/>
            <a:ext cx="6143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BE" b="1" dirty="0">
                <a:solidFill>
                  <a:srgbClr val="000000"/>
                </a:solidFill>
                <a:latin typeface="Calibri" charset="0"/>
              </a:rPr>
              <a:t>Pour un changement global</a:t>
            </a:r>
          </a:p>
        </p:txBody>
      </p:sp>
      <p:sp>
        <p:nvSpPr>
          <p:cNvPr id="31748" name="TextBox 4"/>
          <p:cNvSpPr txBox="1">
            <a:spLocks noChangeArrowheads="1"/>
          </p:cNvSpPr>
          <p:nvPr/>
        </p:nvSpPr>
        <p:spPr bwMode="auto">
          <a:xfrm>
            <a:off x="684213" y="1377950"/>
            <a:ext cx="7993062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42913" indent="-4429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fr-BE" sz="2000" dirty="0">
                <a:solidFill>
                  <a:srgbClr val="000000"/>
                </a:solidFill>
                <a:latin typeface="Calibri" charset="0"/>
                <a:cs typeface="Arial" charset="0"/>
              </a:rPr>
              <a:t>BeeOdiversity a créé une </a:t>
            </a:r>
            <a:r>
              <a:rPr lang="fr-BE" sz="2000" b="1" dirty="0">
                <a:solidFill>
                  <a:srgbClr val="000000"/>
                </a:solidFill>
                <a:latin typeface="Calibri" charset="0"/>
                <a:cs typeface="Arial" charset="0"/>
              </a:rPr>
              <a:t>communauté d’acteurs </a:t>
            </a:r>
            <a:r>
              <a:rPr lang="fr-BE" sz="2000" dirty="0">
                <a:solidFill>
                  <a:srgbClr val="000000"/>
                </a:solidFill>
                <a:latin typeface="Calibri" charset="0"/>
                <a:cs typeface="Arial" charset="0"/>
              </a:rPr>
              <a:t>qui vise à:</a:t>
            </a:r>
          </a:p>
          <a:p>
            <a:pPr algn="just" eaLnBrk="1" hangingPunct="1">
              <a:buFont typeface="Arial" charset="0"/>
              <a:buChar char="•"/>
            </a:pPr>
            <a:r>
              <a:rPr lang="fr-BE" sz="2000" dirty="0">
                <a:solidFill>
                  <a:srgbClr val="000000"/>
                </a:solidFill>
                <a:latin typeface="Calibri" charset="0"/>
                <a:cs typeface="Arial" charset="0"/>
              </a:rPr>
              <a:t>Développer </a:t>
            </a:r>
            <a:r>
              <a:rPr lang="fr-BE" sz="2000" dirty="0" smtClean="0">
                <a:solidFill>
                  <a:srgbClr val="000000"/>
                </a:solidFill>
                <a:latin typeface="Calibri" charset="0"/>
                <a:cs typeface="Arial" charset="0"/>
              </a:rPr>
              <a:t>et préserver la </a:t>
            </a:r>
            <a:r>
              <a:rPr lang="fr-BE" sz="2000" u="sng" dirty="0">
                <a:solidFill>
                  <a:srgbClr val="000000"/>
                </a:solidFill>
                <a:latin typeface="Calibri" charset="0"/>
                <a:cs typeface="Arial" charset="0"/>
              </a:rPr>
              <a:t>biodiversité</a:t>
            </a:r>
            <a:r>
              <a:rPr lang="fr-BE" sz="2000" dirty="0">
                <a:solidFill>
                  <a:srgbClr val="000000"/>
                </a:solidFill>
                <a:latin typeface="Calibri" charset="0"/>
                <a:cs typeface="Arial" charset="0"/>
              </a:rPr>
              <a:t>;</a:t>
            </a:r>
          </a:p>
          <a:p>
            <a:pPr algn="just" eaLnBrk="1" hangingPunct="1">
              <a:buFont typeface="Arial" charset="0"/>
              <a:buChar char="•"/>
            </a:pPr>
            <a:r>
              <a:rPr lang="fr-BE" sz="2000" dirty="0">
                <a:solidFill>
                  <a:srgbClr val="000000"/>
                </a:solidFill>
                <a:latin typeface="Calibri" charset="0"/>
                <a:cs typeface="Arial" charset="0"/>
              </a:rPr>
              <a:t>Réduire l’utilisation de </a:t>
            </a:r>
            <a:r>
              <a:rPr lang="fr-BE" sz="2000" u="sng" dirty="0" smtClean="0">
                <a:solidFill>
                  <a:srgbClr val="000000"/>
                </a:solidFill>
                <a:latin typeface="Calibri" charset="0"/>
                <a:cs typeface="Arial" charset="0"/>
              </a:rPr>
              <a:t>pesticides et la pollution</a:t>
            </a:r>
            <a:r>
              <a:rPr lang="fr-BE" sz="2000" dirty="0" smtClean="0">
                <a:solidFill>
                  <a:srgbClr val="000000"/>
                </a:solidFill>
                <a:latin typeface="Calibri" charset="0"/>
                <a:cs typeface="Arial" charset="0"/>
              </a:rPr>
              <a:t>;</a:t>
            </a:r>
            <a:endParaRPr lang="fr-BE" sz="2000" dirty="0">
              <a:solidFill>
                <a:srgbClr val="000000"/>
              </a:solidFill>
              <a:latin typeface="Calibri" charset="0"/>
              <a:cs typeface="Arial" charset="0"/>
            </a:endParaRPr>
          </a:p>
          <a:p>
            <a:pPr algn="just" eaLnBrk="1" hangingPunct="1">
              <a:buFont typeface="Arial" charset="0"/>
              <a:buChar char="•"/>
            </a:pPr>
            <a:r>
              <a:rPr lang="fr-BE" sz="2000" dirty="0">
                <a:solidFill>
                  <a:srgbClr val="000000"/>
                </a:solidFill>
                <a:latin typeface="Calibri" charset="0"/>
                <a:cs typeface="Arial" charset="0"/>
              </a:rPr>
              <a:t>Lutter contre les </a:t>
            </a:r>
            <a:r>
              <a:rPr lang="fr-BE" sz="2000" u="sng" dirty="0">
                <a:solidFill>
                  <a:srgbClr val="000000"/>
                </a:solidFill>
                <a:latin typeface="Calibri" charset="0"/>
                <a:cs typeface="Arial" charset="0"/>
              </a:rPr>
              <a:t>maladies</a:t>
            </a:r>
            <a:r>
              <a:rPr lang="fr-BE" sz="2000" dirty="0">
                <a:solidFill>
                  <a:srgbClr val="000000"/>
                </a:solidFill>
                <a:latin typeface="Calibri" charset="0"/>
                <a:cs typeface="Arial" charset="0"/>
              </a:rPr>
              <a:t> qui affectent les abeilles.</a:t>
            </a:r>
          </a:p>
          <a:p>
            <a:pPr algn="just" eaLnBrk="1" hangingPunct="1"/>
            <a:endParaRPr lang="fr-BE" sz="2000" u="sng" dirty="0">
              <a:solidFill>
                <a:srgbClr val="000000"/>
              </a:solidFill>
              <a:latin typeface="Calibri" charset="0"/>
              <a:cs typeface="Arial" charset="0"/>
            </a:endParaRPr>
          </a:p>
          <a:p>
            <a:pPr algn="just" eaLnBrk="1" hangingPunct="1"/>
            <a:endParaRPr lang="fr-BE" sz="2000" u="sng" dirty="0">
              <a:solidFill>
                <a:srgbClr val="000000"/>
              </a:solidFill>
              <a:latin typeface="Calibri" charset="0"/>
              <a:cs typeface="Arial" charset="0"/>
            </a:endParaRPr>
          </a:p>
          <a:p>
            <a:pPr algn="just" eaLnBrk="1" hangingPunct="1"/>
            <a:endParaRPr lang="fr-BE" sz="2000" u="sng" dirty="0">
              <a:solidFill>
                <a:srgbClr val="000000"/>
              </a:solidFill>
              <a:latin typeface="Calibri" charset="0"/>
              <a:cs typeface="Arial" charset="0"/>
            </a:endParaRPr>
          </a:p>
          <a:p>
            <a:pPr algn="just" eaLnBrk="1" hangingPunct="1"/>
            <a:r>
              <a:rPr lang="fr-BE" sz="2000" dirty="0">
                <a:solidFill>
                  <a:srgbClr val="000000"/>
                </a:solidFill>
                <a:latin typeface="Calibri" charset="0"/>
                <a:cs typeface="Arial" charset="0"/>
              </a:rPr>
              <a:t>BeeOdiversity implique chaque acteur:</a:t>
            </a:r>
          </a:p>
          <a:p>
            <a:pPr algn="just" eaLnBrk="1" hangingPunct="1">
              <a:buFont typeface="Arial" charset="0"/>
              <a:buChar char="•"/>
            </a:pPr>
            <a:r>
              <a:rPr lang="fr-BE" sz="2000" u="sng" dirty="0">
                <a:solidFill>
                  <a:srgbClr val="000000"/>
                </a:solidFill>
                <a:latin typeface="Calibri" charset="0"/>
                <a:cs typeface="Arial" charset="0"/>
              </a:rPr>
              <a:t>Particuliers</a:t>
            </a:r>
            <a:r>
              <a:rPr lang="fr-BE" sz="2000" dirty="0">
                <a:solidFill>
                  <a:srgbClr val="000000"/>
                </a:solidFill>
                <a:latin typeface="Calibri" charset="0"/>
                <a:cs typeface="Arial" charset="0"/>
              </a:rPr>
              <a:t>: biodiversité dans votre jardin</a:t>
            </a:r>
          </a:p>
          <a:p>
            <a:pPr algn="just" eaLnBrk="1" hangingPunct="1">
              <a:buFont typeface="Arial" charset="0"/>
              <a:buChar char="•"/>
            </a:pPr>
            <a:r>
              <a:rPr lang="fr-BE" sz="2000" u="sng" dirty="0">
                <a:solidFill>
                  <a:srgbClr val="000000"/>
                </a:solidFill>
                <a:latin typeface="Calibri" charset="0"/>
                <a:cs typeface="Arial" charset="0"/>
              </a:rPr>
              <a:t>Apiculteurs</a:t>
            </a:r>
            <a:r>
              <a:rPr lang="fr-BE" sz="2000" dirty="0">
                <a:solidFill>
                  <a:srgbClr val="000000"/>
                </a:solidFill>
                <a:latin typeface="Calibri" charset="0"/>
                <a:cs typeface="Arial" charset="0"/>
              </a:rPr>
              <a:t>: transfert du knowledge</a:t>
            </a:r>
          </a:p>
          <a:p>
            <a:pPr algn="just" eaLnBrk="1" hangingPunct="1">
              <a:buFont typeface="Arial" charset="0"/>
              <a:buChar char="•"/>
            </a:pPr>
            <a:r>
              <a:rPr lang="fr-BE" sz="2000" u="sng" dirty="0">
                <a:solidFill>
                  <a:srgbClr val="000000"/>
                </a:solidFill>
                <a:latin typeface="Calibri" charset="0"/>
                <a:cs typeface="Arial" charset="0"/>
              </a:rPr>
              <a:t>Agriculteurs</a:t>
            </a:r>
            <a:r>
              <a:rPr lang="fr-BE" sz="2000" dirty="0">
                <a:solidFill>
                  <a:srgbClr val="000000"/>
                </a:solidFill>
                <a:latin typeface="Calibri" charset="0"/>
                <a:cs typeface="Arial" charset="0"/>
              </a:rPr>
              <a:t>: programme de réduction de pesticides</a:t>
            </a:r>
          </a:p>
          <a:p>
            <a:pPr algn="just" eaLnBrk="1" hangingPunct="1">
              <a:buFont typeface="Arial" charset="0"/>
              <a:buChar char="•"/>
            </a:pPr>
            <a:r>
              <a:rPr lang="fr-BE" sz="2000" u="sng" dirty="0">
                <a:solidFill>
                  <a:srgbClr val="000000"/>
                </a:solidFill>
                <a:latin typeface="Calibri" charset="0"/>
                <a:cs typeface="Arial" charset="0"/>
              </a:rPr>
              <a:t>Scientifiques</a:t>
            </a:r>
            <a:r>
              <a:rPr lang="fr-BE" sz="2000" dirty="0">
                <a:solidFill>
                  <a:srgbClr val="000000"/>
                </a:solidFill>
                <a:latin typeface="Calibri" charset="0"/>
                <a:cs typeface="Arial" charset="0"/>
              </a:rPr>
              <a:t>: R&amp;D</a:t>
            </a:r>
          </a:p>
          <a:p>
            <a:pPr algn="just" eaLnBrk="1" hangingPunct="1">
              <a:buFont typeface="Arial" charset="0"/>
              <a:buChar char="•"/>
            </a:pPr>
            <a:r>
              <a:rPr lang="fr-BE" sz="2000" u="sng" dirty="0">
                <a:solidFill>
                  <a:srgbClr val="000000"/>
                </a:solidFill>
                <a:latin typeface="Calibri" charset="0"/>
                <a:cs typeface="Arial" charset="0"/>
              </a:rPr>
              <a:t>Institutions</a:t>
            </a:r>
            <a:r>
              <a:rPr lang="fr-BE" sz="2000" dirty="0">
                <a:solidFill>
                  <a:srgbClr val="000000"/>
                </a:solidFill>
                <a:latin typeface="Calibri" charset="0"/>
                <a:cs typeface="Arial" charset="0"/>
              </a:rPr>
              <a:t>: organisation d’évènements majeurs</a:t>
            </a:r>
          </a:p>
          <a:p>
            <a:pPr algn="just" eaLnBrk="1" hangingPunct="1">
              <a:buFont typeface="Arial" charset="0"/>
              <a:buChar char="•"/>
            </a:pPr>
            <a:r>
              <a:rPr lang="fr-BE" sz="2000" u="sng" dirty="0">
                <a:solidFill>
                  <a:srgbClr val="000000"/>
                </a:solidFill>
                <a:latin typeface="Calibri" charset="0"/>
                <a:cs typeface="Arial" charset="0"/>
              </a:rPr>
              <a:t>Sociétés &amp; commerces</a:t>
            </a:r>
            <a:r>
              <a:rPr lang="fr-BE" sz="2000" dirty="0">
                <a:solidFill>
                  <a:srgbClr val="000000"/>
                </a:solidFill>
                <a:latin typeface="Calibri" charset="0"/>
                <a:cs typeface="Arial" charset="0"/>
              </a:rPr>
              <a:t>: projets</a:t>
            </a:r>
          </a:p>
          <a:p>
            <a:pPr algn="just" eaLnBrk="1" hangingPunct="1">
              <a:buFont typeface="Arial" charset="0"/>
              <a:buNone/>
            </a:pPr>
            <a:endParaRPr lang="fr-BE" sz="2000" dirty="0">
              <a:solidFill>
                <a:srgbClr val="000000"/>
              </a:solidFill>
              <a:latin typeface="Calibri" charset="0"/>
              <a:cs typeface="Arial" charset="0"/>
            </a:endParaRPr>
          </a:p>
          <a:p>
            <a:pPr algn="just" eaLnBrk="1" hangingPunct="1">
              <a:buFont typeface="Arial" charset="0"/>
              <a:buChar char="•"/>
            </a:pPr>
            <a:endParaRPr lang="fr-BE" sz="2000" dirty="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821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942" y="1174344"/>
            <a:ext cx="7105478" cy="4743841"/>
          </a:xfrm>
          <a:prstGeom prst="rect">
            <a:avLst/>
          </a:prstGeom>
          <a:ln>
            <a:solidFill>
              <a:srgbClr val="77BE44"/>
            </a:solidFill>
          </a:ln>
        </p:spPr>
      </p:pic>
      <p:sp>
        <p:nvSpPr>
          <p:cNvPr id="4" name="ZoneTexte 3"/>
          <p:cNvSpPr txBox="1"/>
          <p:nvPr/>
        </p:nvSpPr>
        <p:spPr>
          <a:xfrm>
            <a:off x="107504" y="68194"/>
            <a:ext cx="6143668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nl-BE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accent3"/>
                </a:solidFill>
                <a:effectLst>
                  <a:reflection endPos="0" dir="5400000" sy="-100000" algn="bl" rotWithShape="0"/>
                </a:effectLst>
                <a:latin typeface="+mn-lt"/>
                <a:ea typeface="+mn-ea"/>
                <a:cs typeface="Arial" charset="0"/>
              </a:defRPr>
            </a:lvl1pPr>
          </a:lstStyle>
          <a:p>
            <a:pPr defTabSz="914400">
              <a:defRPr/>
            </a:pPr>
            <a:r>
              <a:rPr lang="fr-BE" dirty="0">
                <a:solidFill>
                  <a:srgbClr val="9BBB59"/>
                </a:solidFill>
              </a:rPr>
              <a:t>L’EQUIPE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48261" y="6029597"/>
            <a:ext cx="8218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9 personnes et de nombreux partenaires</a:t>
            </a:r>
          </a:p>
        </p:txBody>
      </p:sp>
    </p:spTree>
    <p:extLst>
      <p:ext uri="{BB962C8B-B14F-4D97-AF65-F5344CB8AC3E}">
        <p14:creationId xmlns:p14="http://schemas.microsoft.com/office/powerpoint/2010/main" val="3968457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le isocèle 4"/>
          <p:cNvSpPr/>
          <p:nvPr/>
        </p:nvSpPr>
        <p:spPr>
          <a:xfrm rot="16200000">
            <a:off x="2988012" y="-329308"/>
            <a:ext cx="2842859" cy="7703521"/>
          </a:xfrm>
          <a:prstGeom prst="triangle">
            <a:avLst/>
          </a:prstGeom>
          <a:solidFill>
            <a:srgbClr val="77BE44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267400" y="3216822"/>
            <a:ext cx="3655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SENSIBILISATION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791024" y="3228406"/>
            <a:ext cx="3655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INFORMATION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410676" y="3226783"/>
            <a:ext cx="3655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ACTION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07504" y="68194"/>
            <a:ext cx="6143668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nl-BE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accent3"/>
                </a:solidFill>
                <a:effectLst>
                  <a:reflection endPos="0" dir="5400000" sy="-100000" algn="bl" rotWithShape="0"/>
                </a:effectLst>
                <a:latin typeface="+mn-lt"/>
                <a:ea typeface="+mn-ea"/>
                <a:cs typeface="Arial" charset="0"/>
              </a:defRPr>
            </a:lvl1pPr>
          </a:lstStyle>
          <a:p>
            <a:pPr defTabSz="914400">
              <a:defRPr/>
            </a:pPr>
            <a:r>
              <a:rPr lang="fr-BE" dirty="0">
                <a:solidFill>
                  <a:srgbClr val="9BBB59"/>
                </a:solidFill>
              </a:rPr>
              <a:t>STRATEGIE</a:t>
            </a:r>
          </a:p>
        </p:txBody>
      </p:sp>
    </p:spTree>
    <p:extLst>
      <p:ext uri="{BB962C8B-B14F-4D97-AF65-F5344CB8AC3E}">
        <p14:creationId xmlns:p14="http://schemas.microsoft.com/office/powerpoint/2010/main" val="2700077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4587868" y="1866238"/>
            <a:ext cx="3655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PERENNISER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076" y="1057328"/>
            <a:ext cx="8797591" cy="327334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5868" y="3652762"/>
            <a:ext cx="9144000" cy="8844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8" name="ZoneTexte 7"/>
          <p:cNvSpPr txBox="1"/>
          <p:nvPr/>
        </p:nvSpPr>
        <p:spPr>
          <a:xfrm>
            <a:off x="495020" y="3687577"/>
            <a:ext cx="1670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n>
                  <a:solidFill>
                    <a:srgbClr val="000090"/>
                  </a:solidFill>
                </a:ln>
              </a:rPr>
              <a:t>ANALYSER</a:t>
            </a:r>
            <a:endParaRPr lang="fr-FR" sz="2800" b="1" dirty="0">
              <a:ln>
                <a:solidFill>
                  <a:srgbClr val="000090"/>
                </a:solidFill>
              </a:ln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323183" y="3690249"/>
            <a:ext cx="1522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660066"/>
                </a:solidFill>
              </a:rPr>
              <a:t>CIBLER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593381" y="3717686"/>
            <a:ext cx="2065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8C928"/>
                </a:solidFill>
              </a:rPr>
              <a:t>SOLUTIONNER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682267" y="3557802"/>
            <a:ext cx="36558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8000"/>
                </a:solidFill>
              </a:rPr>
              <a:t>MESURER</a:t>
            </a:r>
          </a:p>
          <a:p>
            <a:r>
              <a:rPr lang="fr-FR" sz="2400" b="1" dirty="0">
                <a:solidFill>
                  <a:srgbClr val="008000"/>
                </a:solidFill>
              </a:rPr>
              <a:t>L’IMPACT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7225292" y="3700242"/>
            <a:ext cx="2065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EF9D50"/>
                </a:solidFill>
              </a:rPr>
              <a:t>PERENNISER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3377" y="4537183"/>
            <a:ext cx="3312721" cy="2021101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107504" y="68194"/>
            <a:ext cx="6143668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nl-BE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accent3"/>
                </a:solidFill>
                <a:effectLst>
                  <a:reflection endPos="0" dir="5400000" sy="-100000" algn="bl" rotWithShape="0"/>
                </a:effectLst>
                <a:latin typeface="+mn-lt"/>
                <a:ea typeface="+mn-ea"/>
                <a:cs typeface="Arial" charset="0"/>
              </a:defRPr>
            </a:lvl1pPr>
          </a:lstStyle>
          <a:p>
            <a:pPr defTabSz="914400">
              <a:defRPr/>
            </a:pPr>
            <a:r>
              <a:rPr lang="fr-BE" dirty="0">
                <a:solidFill>
                  <a:srgbClr val="9BBB59"/>
                </a:solidFill>
              </a:rPr>
              <a:t>METHODE</a:t>
            </a:r>
          </a:p>
        </p:txBody>
      </p:sp>
    </p:spTree>
    <p:extLst>
      <p:ext uri="{BB962C8B-B14F-4D97-AF65-F5344CB8AC3E}">
        <p14:creationId xmlns:p14="http://schemas.microsoft.com/office/powerpoint/2010/main" val="1279043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Espace réservé du contenu 3"/>
          <p:cNvPicPr>
            <a:picLocks noGrp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" b="-19"/>
          <a:stretch>
            <a:fillRect/>
          </a:stretch>
        </p:blipFill>
        <p:spPr>
          <a:xfrm>
            <a:off x="0" y="557213"/>
            <a:ext cx="9144000" cy="6300787"/>
          </a:xfrm>
        </p:spPr>
      </p:pic>
      <p:sp>
        <p:nvSpPr>
          <p:cNvPr id="3" name="ZoneTexte 2"/>
          <p:cNvSpPr txBox="1"/>
          <p:nvPr/>
        </p:nvSpPr>
        <p:spPr>
          <a:xfrm>
            <a:off x="-36513" y="0"/>
            <a:ext cx="6143668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nl-BE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accent3"/>
                </a:solidFill>
                <a:effectLst>
                  <a:reflection endPos="0" dir="5400000" sy="-100000" algn="bl" rotWithShape="0"/>
                </a:effectLst>
                <a:latin typeface="+mn-lt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fr-BE" dirty="0"/>
              <a:t>BEEOMONITORING: COMMENT ?</a:t>
            </a:r>
          </a:p>
        </p:txBody>
      </p:sp>
      <p:sp>
        <p:nvSpPr>
          <p:cNvPr id="2" name="Rectangle 1"/>
          <p:cNvSpPr/>
          <p:nvPr/>
        </p:nvSpPr>
        <p:spPr>
          <a:xfrm>
            <a:off x="328368" y="3398280"/>
            <a:ext cx="2486784" cy="768374"/>
          </a:xfrm>
          <a:prstGeom prst="rect">
            <a:avLst/>
          </a:prstGeom>
          <a:solidFill>
            <a:srgbClr val="77BE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ECHANTILLONNAGE</a:t>
            </a:r>
          </a:p>
        </p:txBody>
      </p:sp>
      <p:sp>
        <p:nvSpPr>
          <p:cNvPr id="5" name="Rectangle 4"/>
          <p:cNvSpPr/>
          <p:nvPr/>
        </p:nvSpPr>
        <p:spPr>
          <a:xfrm>
            <a:off x="7198187" y="2847910"/>
            <a:ext cx="1811412" cy="768374"/>
          </a:xfrm>
          <a:prstGeom prst="rect">
            <a:avLst/>
          </a:prstGeom>
          <a:solidFill>
            <a:srgbClr val="77BE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7181866" y="2798648"/>
            <a:ext cx="1811412" cy="1350642"/>
          </a:xfrm>
          <a:prstGeom prst="rect">
            <a:avLst/>
          </a:prstGeom>
          <a:solidFill>
            <a:srgbClr val="77BE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6292481" y="3232097"/>
            <a:ext cx="1811412" cy="1350642"/>
          </a:xfrm>
          <a:prstGeom prst="rect">
            <a:avLst/>
          </a:prstGeom>
          <a:solidFill>
            <a:srgbClr val="77BE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6781916" y="847627"/>
            <a:ext cx="2057052" cy="177568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2000" b="1" dirty="0">
              <a:solidFill>
                <a:srgbClr val="77BE44"/>
              </a:solidFill>
            </a:endParaRPr>
          </a:p>
          <a:p>
            <a:r>
              <a:rPr lang="fr-FR" sz="2000" b="1" dirty="0">
                <a:solidFill>
                  <a:srgbClr val="77BE44"/>
                </a:solidFill>
              </a:rPr>
              <a:t>COMPARAISON</a:t>
            </a:r>
          </a:p>
          <a:p>
            <a:pPr marL="285750" indent="-285750">
              <a:buFont typeface="Wingdings" charset="2"/>
              <a:buChar char="ü"/>
            </a:pPr>
            <a:r>
              <a:rPr lang="fr-FR" sz="1600" b="1" dirty="0">
                <a:solidFill>
                  <a:srgbClr val="77BE44"/>
                </a:solidFill>
              </a:rPr>
              <a:t>AGRICOLE</a:t>
            </a:r>
          </a:p>
          <a:p>
            <a:pPr marL="285750" indent="-285750">
              <a:buFont typeface="Wingdings" charset="2"/>
              <a:buChar char="ü"/>
            </a:pPr>
            <a:r>
              <a:rPr lang="fr-FR" sz="1600" b="1" dirty="0">
                <a:solidFill>
                  <a:srgbClr val="77BE44"/>
                </a:solidFill>
              </a:rPr>
              <a:t>URBAIN</a:t>
            </a:r>
          </a:p>
          <a:p>
            <a:pPr marL="285750" indent="-285750">
              <a:buFont typeface="Wingdings" charset="2"/>
              <a:buChar char="ü"/>
            </a:pPr>
            <a:r>
              <a:rPr lang="fr-FR" sz="1600" b="1" dirty="0">
                <a:solidFill>
                  <a:srgbClr val="77BE44"/>
                </a:solidFill>
              </a:rPr>
              <a:t>INDUSTRIEL</a:t>
            </a:r>
          </a:p>
          <a:p>
            <a:pPr marL="285750" indent="-285750">
              <a:buFont typeface="Wingdings" charset="2"/>
              <a:buChar char="ü"/>
            </a:pPr>
            <a:r>
              <a:rPr lang="fr-FR" sz="1600" b="1" dirty="0">
                <a:solidFill>
                  <a:srgbClr val="77BE44"/>
                </a:solidFill>
              </a:rPr>
              <a:t>FORESTIER</a:t>
            </a:r>
          </a:p>
          <a:p>
            <a:pPr marL="285750" indent="-285750">
              <a:buFont typeface="Wingdings" charset="2"/>
              <a:buChar char="ü"/>
            </a:pPr>
            <a:r>
              <a:rPr lang="fr-FR" sz="1600" b="1" dirty="0">
                <a:solidFill>
                  <a:srgbClr val="77BE44"/>
                </a:solidFill>
              </a:rPr>
              <a:t>ETC.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8368" y="776408"/>
            <a:ext cx="2282931" cy="124750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EF9D50"/>
                </a:solidFill>
              </a:rPr>
              <a:t>COLLABORATION OU PLACEMENT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55104" y="4875600"/>
            <a:ext cx="3686166" cy="1842925"/>
          </a:xfrm>
          <a:prstGeom prst="rect">
            <a:avLst/>
          </a:prstGeom>
          <a:solidFill>
            <a:srgbClr val="70C6C1"/>
          </a:solidFill>
          <a:ln>
            <a:solidFill>
              <a:srgbClr val="70C6C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INDICATEUR ABEILLE DOMESTIQUE</a:t>
            </a:r>
          </a:p>
          <a:p>
            <a:pPr algn="ctr"/>
            <a:endParaRPr lang="fr-FR" b="1" dirty="0"/>
          </a:p>
          <a:p>
            <a:pPr algn="ctr"/>
            <a:endParaRPr lang="fr-FR" b="1" dirty="0"/>
          </a:p>
          <a:p>
            <a:pPr algn="ctr"/>
            <a:endParaRPr lang="fr-FR" b="1" dirty="0"/>
          </a:p>
          <a:p>
            <a:pPr algn="ctr"/>
            <a:endParaRPr lang="fr-FR" b="1" dirty="0"/>
          </a:p>
          <a:p>
            <a:pPr algn="ctr"/>
            <a:endParaRPr lang="fr-FR" b="1" dirty="0"/>
          </a:p>
        </p:txBody>
      </p:sp>
      <p:sp>
        <p:nvSpPr>
          <p:cNvPr id="12" name="Rectangle 11"/>
          <p:cNvSpPr/>
          <p:nvPr/>
        </p:nvSpPr>
        <p:spPr>
          <a:xfrm>
            <a:off x="47464" y="4875600"/>
            <a:ext cx="2911534" cy="1842925"/>
          </a:xfrm>
          <a:prstGeom prst="rect">
            <a:avLst/>
          </a:prstGeom>
          <a:solidFill>
            <a:srgbClr val="70C6C1"/>
          </a:solidFill>
          <a:ln>
            <a:solidFill>
              <a:srgbClr val="70C6C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ANALYSES DE </a:t>
            </a:r>
          </a:p>
          <a:p>
            <a:pPr algn="ctr"/>
            <a:r>
              <a:rPr lang="fr-FR" sz="2000" b="1" dirty="0"/>
              <a:t>LABORATOIRE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504510" y="3525445"/>
            <a:ext cx="2077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FFFF"/>
                </a:solidFill>
              </a:rPr>
              <a:t>4 MILLIARDS DE PRELEVEMENTS PAR AN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5239973" y="5394474"/>
            <a:ext cx="1124857" cy="52009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rgbClr val="000000"/>
                </a:solidFill>
              </a:rPr>
              <a:t>POLLUTION</a:t>
            </a:r>
          </a:p>
        </p:txBody>
      </p:sp>
      <p:sp>
        <p:nvSpPr>
          <p:cNvPr id="15" name="Rectangle à coins arrondis 14"/>
          <p:cNvSpPr/>
          <p:nvPr/>
        </p:nvSpPr>
        <p:spPr>
          <a:xfrm>
            <a:off x="5942081" y="6071807"/>
            <a:ext cx="1124857" cy="52009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rgbClr val="000000"/>
                </a:solidFill>
              </a:rPr>
              <a:t>TYPE DE PLANTES</a:t>
            </a:r>
          </a:p>
        </p:txBody>
      </p:sp>
      <p:sp>
        <p:nvSpPr>
          <p:cNvPr id="16" name="Rectangle à coins arrondis 15"/>
          <p:cNvSpPr/>
          <p:nvPr/>
        </p:nvSpPr>
        <p:spPr>
          <a:xfrm>
            <a:off x="7198187" y="6071806"/>
            <a:ext cx="1124857" cy="52009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rgbClr val="000000"/>
                </a:solidFill>
              </a:rPr>
              <a:t>CARENCES</a:t>
            </a:r>
          </a:p>
        </p:txBody>
      </p:sp>
      <p:sp>
        <p:nvSpPr>
          <p:cNvPr id="17" name="Rectangle à coins arrondis 16"/>
          <p:cNvSpPr/>
          <p:nvPr/>
        </p:nvSpPr>
        <p:spPr>
          <a:xfrm>
            <a:off x="7916413" y="5394474"/>
            <a:ext cx="1124857" cy="52009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rgbClr val="000000"/>
                </a:solidFill>
              </a:rPr>
              <a:t>PATHOLOGIES</a:t>
            </a:r>
          </a:p>
        </p:txBody>
      </p:sp>
      <p:cxnSp>
        <p:nvCxnSpPr>
          <p:cNvPr id="14" name="Connecteur en angle 13"/>
          <p:cNvCxnSpPr>
            <a:endCxn id="17" idx="1"/>
          </p:cNvCxnSpPr>
          <p:nvPr/>
        </p:nvCxnSpPr>
        <p:spPr>
          <a:xfrm>
            <a:off x="7181866" y="5394474"/>
            <a:ext cx="734547" cy="260048"/>
          </a:xfrm>
          <a:prstGeom prst="bentConnector3">
            <a:avLst>
              <a:gd name="adj1" fmla="val -2308"/>
            </a:avLst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H="1">
            <a:off x="6382389" y="5654522"/>
            <a:ext cx="788805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H="1">
            <a:off x="6760570" y="5654522"/>
            <a:ext cx="399950" cy="41728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>
            <a:off x="7181866" y="5654522"/>
            <a:ext cx="353196" cy="41728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1016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8368" y="530954"/>
            <a:ext cx="2282931" cy="1247503"/>
          </a:xfrm>
          <a:prstGeom prst="rect">
            <a:avLst/>
          </a:prstGeom>
          <a:solidFill>
            <a:srgbClr val="EE9628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INTERPRETER ET CIBLER</a:t>
            </a:r>
          </a:p>
        </p:txBody>
      </p:sp>
      <p:sp>
        <p:nvSpPr>
          <p:cNvPr id="4" name="Rectangle 3"/>
          <p:cNvSpPr/>
          <p:nvPr/>
        </p:nvSpPr>
        <p:spPr>
          <a:xfrm>
            <a:off x="328368" y="2678991"/>
            <a:ext cx="2282931" cy="1247503"/>
          </a:xfrm>
          <a:prstGeom prst="rect">
            <a:avLst/>
          </a:prstGeom>
          <a:solidFill>
            <a:srgbClr val="77BE44"/>
          </a:solidFill>
          <a:ln>
            <a:solidFill>
              <a:srgbClr val="77BE4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SOLUTIONNER ET PERENNISER</a:t>
            </a:r>
          </a:p>
        </p:txBody>
      </p:sp>
      <p:sp>
        <p:nvSpPr>
          <p:cNvPr id="5" name="Rectangle 4"/>
          <p:cNvSpPr/>
          <p:nvPr/>
        </p:nvSpPr>
        <p:spPr>
          <a:xfrm>
            <a:off x="5795869" y="114746"/>
            <a:ext cx="3148015" cy="2069591"/>
          </a:xfrm>
          <a:prstGeom prst="rect">
            <a:avLst/>
          </a:prstGeom>
          <a:solidFill>
            <a:srgbClr val="EE9628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TABLEAU DE BORD</a:t>
            </a:r>
          </a:p>
          <a:p>
            <a:pPr algn="ctr"/>
            <a:endParaRPr lang="fr-FR" sz="2000" b="1" dirty="0">
              <a:solidFill>
                <a:schemeClr val="bg1"/>
              </a:solidFill>
            </a:endParaRPr>
          </a:p>
          <a:p>
            <a:pPr marL="342900" indent="-342900">
              <a:buFont typeface="Wingdings" charset="2"/>
              <a:buChar char="ü"/>
            </a:pPr>
            <a:r>
              <a:rPr lang="fr-FR" sz="1600" b="1" dirty="0">
                <a:solidFill>
                  <a:schemeClr val="tx1"/>
                </a:solidFill>
              </a:rPr>
              <a:t>&gt; 20 </a:t>
            </a:r>
            <a:r>
              <a:rPr lang="fr-FR" sz="1600" b="1" dirty="0" err="1">
                <a:solidFill>
                  <a:schemeClr val="tx1"/>
                </a:solidFill>
              </a:rPr>
              <a:t>KPIs</a:t>
            </a:r>
            <a:endParaRPr lang="fr-FR" sz="1600" b="1" dirty="0">
              <a:solidFill>
                <a:schemeClr val="tx1"/>
              </a:solidFill>
            </a:endParaRPr>
          </a:p>
          <a:p>
            <a:pPr marL="342900" indent="-342900">
              <a:buFont typeface="Wingdings" charset="2"/>
              <a:buChar char="ü"/>
            </a:pPr>
            <a:r>
              <a:rPr lang="fr-FR" sz="1600" b="1" dirty="0">
                <a:solidFill>
                  <a:schemeClr val="tx1"/>
                </a:solidFill>
              </a:rPr>
              <a:t>700 ha</a:t>
            </a:r>
          </a:p>
          <a:p>
            <a:pPr marL="342900" indent="-342900">
              <a:buFont typeface="Wingdings" charset="2"/>
              <a:buChar char="ü"/>
            </a:pPr>
            <a:r>
              <a:rPr lang="fr-FR" sz="1600" b="1" dirty="0">
                <a:solidFill>
                  <a:schemeClr val="tx1"/>
                </a:solidFill>
              </a:rPr>
              <a:t>COMPARAISON DE SITE</a:t>
            </a:r>
          </a:p>
          <a:p>
            <a:pPr marL="342900" indent="-342900">
              <a:buFont typeface="Wingdings" charset="2"/>
              <a:buChar char="ü"/>
            </a:pPr>
            <a:r>
              <a:rPr lang="fr-FR" sz="1600" b="1" dirty="0">
                <a:solidFill>
                  <a:schemeClr val="tx1"/>
                </a:solidFill>
              </a:rPr>
              <a:t>LIEN AVEC LA SANTE HUMAINE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2527" y="2486544"/>
            <a:ext cx="3297435" cy="1880492"/>
          </a:xfrm>
          <a:prstGeom prst="rect">
            <a:avLst/>
          </a:prstGeom>
          <a:solidFill>
            <a:srgbClr val="77BE44"/>
          </a:solidFill>
          <a:ln>
            <a:solidFill>
              <a:srgbClr val="77BE4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charset="2"/>
              <a:buChar char="ü"/>
            </a:pPr>
            <a:r>
              <a:rPr lang="fr-FR" sz="1600" b="1" dirty="0">
                <a:solidFill>
                  <a:schemeClr val="bg1"/>
                </a:solidFill>
              </a:rPr>
              <a:t>REDUIRE LA POLLUTION</a:t>
            </a:r>
          </a:p>
          <a:p>
            <a:pPr marL="342900" indent="-342900">
              <a:buFont typeface="Wingdings" charset="2"/>
              <a:buChar char="ü"/>
            </a:pPr>
            <a:r>
              <a:rPr lang="fr-FR" sz="1600" b="1" dirty="0">
                <a:solidFill>
                  <a:schemeClr val="bg1"/>
                </a:solidFill>
              </a:rPr>
              <a:t>SEMIS APPROPRIES</a:t>
            </a:r>
          </a:p>
          <a:p>
            <a:pPr marL="342900" indent="-342900">
              <a:buFont typeface="Wingdings" charset="2"/>
              <a:buChar char="ü"/>
            </a:pPr>
            <a:r>
              <a:rPr lang="fr-FR" sz="1600" b="1" dirty="0">
                <a:solidFill>
                  <a:schemeClr val="bg1"/>
                </a:solidFill>
              </a:rPr>
              <a:t>AUGMENTER LA BIODIVERSITE</a:t>
            </a:r>
          </a:p>
          <a:p>
            <a:pPr marL="342900" indent="-342900">
              <a:buFont typeface="Wingdings" charset="2"/>
              <a:buChar char="ü"/>
            </a:pPr>
            <a:r>
              <a:rPr lang="fr-FR" sz="1600" b="1" dirty="0">
                <a:solidFill>
                  <a:schemeClr val="bg1"/>
                </a:solidFill>
              </a:rPr>
              <a:t>AMELIORER LE BIEN-ETRE HUMAIN</a:t>
            </a:r>
          </a:p>
        </p:txBody>
      </p:sp>
    </p:spTree>
    <p:extLst>
      <p:ext uri="{BB962C8B-B14F-4D97-AF65-F5344CB8AC3E}">
        <p14:creationId xmlns:p14="http://schemas.microsoft.com/office/powerpoint/2010/main" val="3079702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087" y="0"/>
            <a:ext cx="8283172" cy="6852584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2486784" y="1131216"/>
            <a:ext cx="170766" cy="1707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4432230" y="1112866"/>
            <a:ext cx="170766" cy="1707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/>
          <p:cNvSpPr/>
          <p:nvPr/>
        </p:nvSpPr>
        <p:spPr>
          <a:xfrm>
            <a:off x="5577209" y="3218215"/>
            <a:ext cx="170766" cy="1707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/>
          <p:cNvSpPr/>
          <p:nvPr/>
        </p:nvSpPr>
        <p:spPr>
          <a:xfrm>
            <a:off x="6569788" y="5608710"/>
            <a:ext cx="170766" cy="1707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/>
          <p:cNvSpPr/>
          <p:nvPr/>
        </p:nvSpPr>
        <p:spPr>
          <a:xfrm>
            <a:off x="2486784" y="2983434"/>
            <a:ext cx="170766" cy="1707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/>
        </p:nvSpPr>
        <p:spPr>
          <a:xfrm>
            <a:off x="6569788" y="2076327"/>
            <a:ext cx="170766" cy="1707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/>
          <p:cNvSpPr/>
          <p:nvPr/>
        </p:nvSpPr>
        <p:spPr>
          <a:xfrm>
            <a:off x="4755396" y="2545889"/>
            <a:ext cx="170766" cy="1707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/>
          <p:cNvSpPr/>
          <p:nvPr/>
        </p:nvSpPr>
        <p:spPr>
          <a:xfrm>
            <a:off x="7423619" y="3388965"/>
            <a:ext cx="170766" cy="1707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>
            <a:off x="5011546" y="4146666"/>
            <a:ext cx="170766" cy="1707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/>
          <p:cNvSpPr/>
          <p:nvPr/>
        </p:nvSpPr>
        <p:spPr>
          <a:xfrm>
            <a:off x="5572496" y="2783664"/>
            <a:ext cx="170766" cy="1707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/>
          <p:cNvSpPr/>
          <p:nvPr/>
        </p:nvSpPr>
        <p:spPr>
          <a:xfrm>
            <a:off x="5011546" y="2161702"/>
            <a:ext cx="170766" cy="1707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/>
          <p:cNvSpPr/>
          <p:nvPr/>
        </p:nvSpPr>
        <p:spPr>
          <a:xfrm>
            <a:off x="5491826" y="2375139"/>
            <a:ext cx="170766" cy="1707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/>
          <p:cNvSpPr/>
          <p:nvPr/>
        </p:nvSpPr>
        <p:spPr>
          <a:xfrm>
            <a:off x="1876695" y="1801853"/>
            <a:ext cx="170766" cy="1707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/>
          <p:cNvSpPr/>
          <p:nvPr/>
        </p:nvSpPr>
        <p:spPr>
          <a:xfrm>
            <a:off x="5182312" y="2781974"/>
            <a:ext cx="170766" cy="1707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/>
          <p:cNvSpPr/>
          <p:nvPr/>
        </p:nvSpPr>
        <p:spPr>
          <a:xfrm>
            <a:off x="6415655" y="3365931"/>
            <a:ext cx="170766" cy="1707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/>
          <p:cNvSpPr/>
          <p:nvPr/>
        </p:nvSpPr>
        <p:spPr>
          <a:xfrm>
            <a:off x="4096656" y="3451306"/>
            <a:ext cx="170766" cy="1707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/>
          <p:cNvSpPr/>
          <p:nvPr/>
        </p:nvSpPr>
        <p:spPr>
          <a:xfrm>
            <a:off x="5775281" y="1283616"/>
            <a:ext cx="170766" cy="1707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/>
          <p:cNvSpPr/>
          <p:nvPr/>
        </p:nvSpPr>
        <p:spPr>
          <a:xfrm>
            <a:off x="6569788" y="4565863"/>
            <a:ext cx="170766" cy="1707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/>
          <p:cNvSpPr/>
          <p:nvPr/>
        </p:nvSpPr>
        <p:spPr>
          <a:xfrm>
            <a:off x="3285517" y="2375139"/>
            <a:ext cx="170766" cy="1707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/>
          <p:cNvSpPr/>
          <p:nvPr/>
        </p:nvSpPr>
        <p:spPr>
          <a:xfrm>
            <a:off x="4182039" y="4736613"/>
            <a:ext cx="170766" cy="1707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2251980" y="907107"/>
            <a:ext cx="651046" cy="597624"/>
          </a:xfrm>
          <a:prstGeom prst="ellipse">
            <a:avLst/>
          </a:prstGeom>
          <a:solidFill>
            <a:srgbClr val="77BE44">
              <a:alpha val="55000"/>
            </a:srgbClr>
          </a:solidFill>
          <a:ln>
            <a:solidFill>
              <a:srgbClr val="77BE4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/>
          <p:cNvSpPr/>
          <p:nvPr/>
        </p:nvSpPr>
        <p:spPr>
          <a:xfrm>
            <a:off x="6335609" y="1855213"/>
            <a:ext cx="651046" cy="597624"/>
          </a:xfrm>
          <a:prstGeom prst="ellipse">
            <a:avLst/>
          </a:prstGeom>
          <a:solidFill>
            <a:srgbClr val="77BE44">
              <a:alpha val="55000"/>
            </a:srgbClr>
          </a:solidFill>
          <a:ln>
            <a:solidFill>
              <a:srgbClr val="77BE4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/>
          <p:cNvSpPr/>
          <p:nvPr/>
        </p:nvSpPr>
        <p:spPr>
          <a:xfrm>
            <a:off x="5337693" y="2984737"/>
            <a:ext cx="651046" cy="597624"/>
          </a:xfrm>
          <a:prstGeom prst="ellipse">
            <a:avLst/>
          </a:prstGeom>
          <a:solidFill>
            <a:srgbClr val="77BE44">
              <a:alpha val="55000"/>
            </a:srgbClr>
          </a:solidFill>
          <a:ln>
            <a:solidFill>
              <a:srgbClr val="77BE4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/>
          <p:cNvSpPr/>
          <p:nvPr/>
        </p:nvSpPr>
        <p:spPr>
          <a:xfrm>
            <a:off x="5251686" y="2161702"/>
            <a:ext cx="651046" cy="597624"/>
          </a:xfrm>
          <a:prstGeom prst="ellipse">
            <a:avLst/>
          </a:prstGeom>
          <a:solidFill>
            <a:srgbClr val="77BE44">
              <a:alpha val="55000"/>
            </a:srgbClr>
          </a:solidFill>
          <a:ln>
            <a:solidFill>
              <a:srgbClr val="77BE4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/>
          <p:cNvSpPr/>
          <p:nvPr/>
        </p:nvSpPr>
        <p:spPr>
          <a:xfrm>
            <a:off x="4182039" y="907107"/>
            <a:ext cx="651046" cy="597624"/>
          </a:xfrm>
          <a:prstGeom prst="ellipse">
            <a:avLst/>
          </a:prstGeom>
          <a:solidFill>
            <a:srgbClr val="77BE44">
              <a:alpha val="55000"/>
            </a:srgbClr>
          </a:solidFill>
          <a:ln>
            <a:solidFill>
              <a:srgbClr val="77BE4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/>
          <p:cNvSpPr/>
          <p:nvPr/>
        </p:nvSpPr>
        <p:spPr>
          <a:xfrm>
            <a:off x="2251980" y="2759326"/>
            <a:ext cx="651046" cy="597624"/>
          </a:xfrm>
          <a:prstGeom prst="ellipse">
            <a:avLst/>
          </a:prstGeom>
          <a:solidFill>
            <a:srgbClr val="77BE44">
              <a:alpha val="55000"/>
            </a:srgbClr>
          </a:solidFill>
          <a:ln>
            <a:solidFill>
              <a:srgbClr val="77BE4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/>
          <p:cNvSpPr/>
          <p:nvPr/>
        </p:nvSpPr>
        <p:spPr>
          <a:xfrm>
            <a:off x="4776742" y="3922558"/>
            <a:ext cx="651046" cy="597624"/>
          </a:xfrm>
          <a:prstGeom prst="ellipse">
            <a:avLst/>
          </a:prstGeom>
          <a:solidFill>
            <a:srgbClr val="77BE44">
              <a:alpha val="55000"/>
            </a:srgbClr>
          </a:solidFill>
          <a:ln>
            <a:solidFill>
              <a:srgbClr val="77BE4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/>
          <p:cNvSpPr/>
          <p:nvPr/>
        </p:nvSpPr>
        <p:spPr>
          <a:xfrm>
            <a:off x="6335609" y="5402951"/>
            <a:ext cx="651046" cy="597624"/>
          </a:xfrm>
          <a:prstGeom prst="ellipse">
            <a:avLst/>
          </a:prstGeom>
          <a:solidFill>
            <a:srgbClr val="77BE44">
              <a:alpha val="55000"/>
            </a:srgbClr>
          </a:solidFill>
          <a:ln>
            <a:solidFill>
              <a:srgbClr val="77BE4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/>
          <p:cNvSpPr/>
          <p:nvPr/>
        </p:nvSpPr>
        <p:spPr>
          <a:xfrm>
            <a:off x="7185836" y="3175527"/>
            <a:ext cx="651046" cy="597624"/>
          </a:xfrm>
          <a:prstGeom prst="ellipse">
            <a:avLst/>
          </a:prstGeom>
          <a:solidFill>
            <a:srgbClr val="77BE44">
              <a:alpha val="55000"/>
            </a:srgbClr>
          </a:solidFill>
          <a:ln>
            <a:solidFill>
              <a:srgbClr val="77BE4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/>
          <p:cNvSpPr/>
          <p:nvPr/>
        </p:nvSpPr>
        <p:spPr>
          <a:xfrm>
            <a:off x="4507562" y="2333754"/>
            <a:ext cx="651046" cy="597624"/>
          </a:xfrm>
          <a:prstGeom prst="ellipse">
            <a:avLst/>
          </a:prstGeom>
          <a:solidFill>
            <a:srgbClr val="77BE44">
              <a:alpha val="55000"/>
            </a:srgbClr>
          </a:solidFill>
          <a:ln>
            <a:solidFill>
              <a:srgbClr val="77BE4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/>
          <p:cNvSpPr/>
          <p:nvPr/>
        </p:nvSpPr>
        <p:spPr>
          <a:xfrm>
            <a:off x="4776742" y="1943581"/>
            <a:ext cx="651046" cy="597624"/>
          </a:xfrm>
          <a:prstGeom prst="ellipse">
            <a:avLst/>
          </a:prstGeom>
          <a:solidFill>
            <a:srgbClr val="77BE44">
              <a:alpha val="55000"/>
            </a:srgbClr>
          </a:solidFill>
          <a:ln>
            <a:solidFill>
              <a:srgbClr val="77BE4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/>
          <p:cNvSpPr/>
          <p:nvPr/>
        </p:nvSpPr>
        <p:spPr>
          <a:xfrm>
            <a:off x="4921450" y="2577903"/>
            <a:ext cx="651046" cy="597624"/>
          </a:xfrm>
          <a:prstGeom prst="ellipse">
            <a:avLst/>
          </a:prstGeom>
          <a:solidFill>
            <a:srgbClr val="77BE44">
              <a:alpha val="55000"/>
            </a:srgbClr>
          </a:solidFill>
          <a:ln>
            <a:solidFill>
              <a:srgbClr val="77BE4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/>
          <p:cNvSpPr/>
          <p:nvPr/>
        </p:nvSpPr>
        <p:spPr>
          <a:xfrm>
            <a:off x="5305674" y="2551877"/>
            <a:ext cx="651046" cy="597624"/>
          </a:xfrm>
          <a:prstGeom prst="ellipse">
            <a:avLst/>
          </a:prstGeom>
          <a:solidFill>
            <a:srgbClr val="77BE44">
              <a:alpha val="55000"/>
            </a:srgbClr>
          </a:solidFill>
          <a:ln>
            <a:solidFill>
              <a:srgbClr val="77BE4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/>
          <p:cNvSpPr/>
          <p:nvPr/>
        </p:nvSpPr>
        <p:spPr>
          <a:xfrm>
            <a:off x="6324936" y="4338760"/>
            <a:ext cx="651046" cy="597624"/>
          </a:xfrm>
          <a:prstGeom prst="ellipse">
            <a:avLst/>
          </a:prstGeom>
          <a:solidFill>
            <a:srgbClr val="77BE44">
              <a:alpha val="55000"/>
            </a:srgbClr>
          </a:solidFill>
          <a:ln>
            <a:solidFill>
              <a:srgbClr val="77BE4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llipse 63"/>
          <p:cNvSpPr/>
          <p:nvPr/>
        </p:nvSpPr>
        <p:spPr>
          <a:xfrm>
            <a:off x="278742" y="5317576"/>
            <a:ext cx="170766" cy="1707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683066" y="5186521"/>
            <a:ext cx="1793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tx2"/>
                </a:solidFill>
              </a:rPr>
              <a:t>Zones de projets</a:t>
            </a:r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65" name="Ellipse 64"/>
          <p:cNvSpPr/>
          <p:nvPr/>
        </p:nvSpPr>
        <p:spPr>
          <a:xfrm>
            <a:off x="32018" y="5593353"/>
            <a:ext cx="651046" cy="597624"/>
          </a:xfrm>
          <a:prstGeom prst="ellipse">
            <a:avLst/>
          </a:prstGeom>
          <a:solidFill>
            <a:srgbClr val="77BE44">
              <a:alpha val="55000"/>
            </a:srgbClr>
          </a:solidFill>
          <a:ln>
            <a:solidFill>
              <a:srgbClr val="77BE4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ZoneTexte 65"/>
          <p:cNvSpPr txBox="1"/>
          <p:nvPr/>
        </p:nvSpPr>
        <p:spPr>
          <a:xfrm>
            <a:off x="693737" y="5711246"/>
            <a:ext cx="2762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77BE44"/>
                </a:solidFill>
              </a:rPr>
              <a:t>Plantations ou Actions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2316996" y="1647091"/>
            <a:ext cx="4572000" cy="34163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marL="285750" indent="-285750" algn="just">
              <a:buFont typeface="Wingdings" charset="2"/>
              <a:buChar char="u"/>
            </a:pPr>
            <a:r>
              <a:rPr lang="en-US" sz="2000" b="1" dirty="0"/>
              <a:t>Plus de 60 </a:t>
            </a:r>
            <a:r>
              <a:rPr lang="en-US" sz="2000" b="1" dirty="0" err="1"/>
              <a:t>projets</a:t>
            </a:r>
            <a:r>
              <a:rPr lang="en-US" sz="2000" b="1" dirty="0"/>
              <a:t> </a:t>
            </a:r>
            <a:r>
              <a:rPr lang="en-US" sz="2000" dirty="0"/>
              <a:t>avec:</a:t>
            </a:r>
          </a:p>
          <a:p>
            <a:pPr marL="285750" indent="-285750" algn="just">
              <a:buFont typeface="Wingdings" charset="2"/>
              <a:buChar char="u"/>
            </a:pPr>
            <a:endParaRPr lang="en-US" sz="2000" dirty="0"/>
          </a:p>
          <a:p>
            <a:pPr marL="742950" lvl="1" indent="-285750" algn="just">
              <a:buFont typeface="Wingdings" charset="2"/>
              <a:buChar char="ü"/>
            </a:pPr>
            <a:r>
              <a:rPr lang="en-US" sz="1600" dirty="0"/>
              <a:t>Monitoring de </a:t>
            </a:r>
            <a:r>
              <a:rPr lang="en-US" sz="1600" dirty="0" err="1"/>
              <a:t>l’environnement</a:t>
            </a:r>
            <a:endParaRPr lang="en-US" sz="1600" dirty="0"/>
          </a:p>
          <a:p>
            <a:pPr marL="742950" lvl="1" indent="-285750" algn="just">
              <a:buFont typeface="Wingdings" charset="2"/>
              <a:buChar char="ü"/>
            </a:pPr>
            <a:r>
              <a:rPr lang="en-US" sz="1600" dirty="0" err="1"/>
              <a:t>Conseils</a:t>
            </a:r>
            <a:r>
              <a:rPr lang="en-US" sz="1600" dirty="0"/>
              <a:t> </a:t>
            </a:r>
            <a:r>
              <a:rPr lang="en-US" sz="1600" dirty="0" err="1"/>
              <a:t>sur</a:t>
            </a:r>
            <a:r>
              <a:rPr lang="en-US" sz="1600" dirty="0"/>
              <a:t> les </a:t>
            </a:r>
            <a:r>
              <a:rPr lang="en-US" sz="1600" dirty="0" err="1"/>
              <a:t>mesures</a:t>
            </a:r>
            <a:r>
              <a:rPr lang="en-US" sz="1600" dirty="0"/>
              <a:t> </a:t>
            </a:r>
            <a:r>
              <a:rPr lang="en-US" sz="1600" dirty="0" err="1"/>
              <a:t>à</a:t>
            </a:r>
            <a:r>
              <a:rPr lang="en-US" sz="1600" dirty="0"/>
              <a:t> </a:t>
            </a:r>
            <a:r>
              <a:rPr lang="en-US" sz="1600" dirty="0" err="1"/>
              <a:t>prendre</a:t>
            </a:r>
            <a:endParaRPr lang="en-US" sz="1600" dirty="0"/>
          </a:p>
          <a:p>
            <a:pPr marL="742950" lvl="1" indent="-285750" algn="just">
              <a:buFont typeface="Wingdings" charset="2"/>
              <a:buChar char="ü"/>
            </a:pPr>
            <a:r>
              <a:rPr lang="en-US" sz="1600" dirty="0"/>
              <a:t>Plantations </a:t>
            </a:r>
            <a:r>
              <a:rPr lang="en-US" sz="1600" dirty="0" err="1"/>
              <a:t>ou</a:t>
            </a:r>
            <a:r>
              <a:rPr lang="en-US" sz="1600" dirty="0"/>
              <a:t> </a:t>
            </a:r>
            <a:r>
              <a:rPr lang="en-US" sz="1600" dirty="0" err="1"/>
              <a:t>autres</a:t>
            </a:r>
            <a:r>
              <a:rPr lang="en-US" sz="1600" dirty="0"/>
              <a:t> </a:t>
            </a:r>
            <a:r>
              <a:rPr lang="en-US" sz="1600" dirty="0" err="1"/>
              <a:t>mesures</a:t>
            </a:r>
            <a:endParaRPr lang="en-US" sz="1600" dirty="0"/>
          </a:p>
          <a:p>
            <a:pPr marL="742950" lvl="1" indent="-285750" algn="just">
              <a:buFont typeface="Wingdings" charset="2"/>
              <a:buChar char="ü"/>
            </a:pPr>
            <a:r>
              <a:rPr lang="en-US" sz="1600" dirty="0"/>
              <a:t>Travail avec les parties </a:t>
            </a:r>
            <a:r>
              <a:rPr lang="en-US" sz="1600" dirty="0" err="1"/>
              <a:t>prenantes</a:t>
            </a:r>
            <a:r>
              <a:rPr lang="en-US" sz="1600" dirty="0"/>
              <a:t> pour </a:t>
            </a:r>
            <a:r>
              <a:rPr lang="en-US" sz="1600" dirty="0" err="1"/>
              <a:t>réduire</a:t>
            </a:r>
            <a:r>
              <a:rPr lang="en-US" sz="1600" dirty="0"/>
              <a:t> la </a:t>
            </a:r>
            <a:r>
              <a:rPr lang="en-US" sz="1600" dirty="0" err="1"/>
              <a:t>présence</a:t>
            </a:r>
            <a:r>
              <a:rPr lang="en-US" sz="1600" dirty="0"/>
              <a:t> de pollution</a:t>
            </a:r>
          </a:p>
          <a:p>
            <a:pPr marL="742950" lvl="1" indent="-285750" algn="just">
              <a:buFont typeface="Wingdings" charset="2"/>
              <a:buChar char="ü"/>
            </a:pPr>
            <a:r>
              <a:rPr lang="en-US" sz="1600" dirty="0" err="1"/>
              <a:t>Sensibilisation</a:t>
            </a:r>
            <a:endParaRPr lang="en-US" sz="1600" dirty="0"/>
          </a:p>
          <a:p>
            <a:pPr lvl="1" algn="just"/>
            <a:endParaRPr lang="en-US" sz="1600" dirty="0"/>
          </a:p>
          <a:p>
            <a:pPr marL="285750" indent="-285750" algn="just">
              <a:buFont typeface="Wingdings" charset="2"/>
              <a:buChar char="u"/>
            </a:pPr>
            <a:r>
              <a:rPr lang="en-US" sz="1600" b="1" dirty="0"/>
              <a:t>Plantations et/</a:t>
            </a:r>
            <a:r>
              <a:rPr lang="en-US" sz="1600" b="1" dirty="0" err="1"/>
              <a:t>ou</a:t>
            </a:r>
            <a:r>
              <a:rPr lang="en-US" sz="1600" b="1" dirty="0"/>
              <a:t> actions en </a:t>
            </a:r>
            <a:r>
              <a:rPr lang="en-US" sz="1600" b="1" dirty="0" err="1"/>
              <a:t>faveur</a:t>
            </a:r>
            <a:r>
              <a:rPr lang="en-US" sz="1600" b="1" dirty="0"/>
              <a:t> des </a:t>
            </a:r>
            <a:r>
              <a:rPr lang="en-US" sz="1600" b="1" dirty="0" err="1"/>
              <a:t>pollinisateurs</a:t>
            </a:r>
            <a:r>
              <a:rPr lang="en-US" sz="1600" b="1" dirty="0"/>
              <a:t> </a:t>
            </a:r>
            <a:r>
              <a:rPr lang="en-US" sz="1600" b="1" dirty="0" err="1"/>
              <a:t>dans</a:t>
            </a:r>
            <a:r>
              <a:rPr lang="en-US" sz="1600" b="1" dirty="0"/>
              <a:t> plus de 60% des </a:t>
            </a:r>
            <a:r>
              <a:rPr lang="en-US" sz="1600" b="1" dirty="0" err="1"/>
              <a:t>projets</a:t>
            </a:r>
            <a:r>
              <a:rPr lang="en-US" sz="1600" b="1" dirty="0"/>
              <a:t> </a:t>
            </a:r>
            <a:r>
              <a:rPr lang="en-US" sz="1600" b="1" dirty="0" err="1"/>
              <a:t>initiés</a:t>
            </a:r>
            <a:r>
              <a:rPr lang="en-US" sz="1600" b="1" dirty="0"/>
              <a:t> après 1 an de </a:t>
            </a:r>
            <a:r>
              <a:rPr lang="en-US" sz="1600" b="1" dirty="0" err="1"/>
              <a:t>projet</a:t>
            </a:r>
            <a:endParaRPr lang="en-US" sz="1600" b="1" dirty="0"/>
          </a:p>
          <a:p>
            <a:pPr marL="742950" lvl="1" indent="-285750" algn="just">
              <a:buFont typeface="Wingdings" charset="2"/>
              <a:buChar char="ü"/>
            </a:pPr>
            <a:endParaRPr lang="en-US" sz="1600" dirty="0"/>
          </a:p>
        </p:txBody>
      </p:sp>
      <p:sp>
        <p:nvSpPr>
          <p:cNvPr id="42" name="ZoneTexte 41"/>
          <p:cNvSpPr txBox="1"/>
          <p:nvPr/>
        </p:nvSpPr>
        <p:spPr>
          <a:xfrm>
            <a:off x="0" y="0"/>
            <a:ext cx="6143668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nl-BE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accent3"/>
                </a:solidFill>
                <a:effectLst>
                  <a:reflection endPos="0" dir="5400000" sy="-100000" algn="bl" rotWithShape="0"/>
                </a:effectLst>
                <a:latin typeface="+mn-lt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fr-BE" sz="2800" dirty="0"/>
              <a:t>LES RESULTATS</a:t>
            </a:r>
          </a:p>
        </p:txBody>
      </p:sp>
    </p:spTree>
    <p:extLst>
      <p:ext uri="{BB962C8B-B14F-4D97-AF65-F5344CB8AC3E}">
        <p14:creationId xmlns:p14="http://schemas.microsoft.com/office/powerpoint/2010/main" val="3228469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9" grpId="0" animBg="1"/>
      <p:bldP spid="50" grpId="0" animBg="1"/>
      <p:bldP spid="52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07504" y="68194"/>
            <a:ext cx="6143668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nl-BE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accent3"/>
                </a:solidFill>
                <a:effectLst>
                  <a:reflection endPos="0" dir="5400000" sy="-100000" algn="bl" rotWithShape="0"/>
                </a:effectLst>
                <a:latin typeface="+mn-lt"/>
                <a:ea typeface="+mn-ea"/>
                <a:cs typeface="Arial" charset="0"/>
              </a:defRPr>
            </a:lvl1pPr>
          </a:lstStyle>
          <a:p>
            <a:pPr defTabSz="914400">
              <a:defRPr/>
            </a:pPr>
            <a:r>
              <a:rPr lang="fr-BE" dirty="0">
                <a:solidFill>
                  <a:srgbClr val="9BBB59"/>
                </a:solidFill>
              </a:rPr>
              <a:t>L’ORIGINE</a:t>
            </a:r>
          </a:p>
        </p:txBody>
      </p:sp>
    </p:spTree>
    <p:extLst>
      <p:ext uri="{BB962C8B-B14F-4D97-AF65-F5344CB8AC3E}">
        <p14:creationId xmlns:p14="http://schemas.microsoft.com/office/powerpoint/2010/main" val="626172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257816" y="875555"/>
            <a:ext cx="4714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Resultaten</a:t>
            </a:r>
            <a:r>
              <a:rPr lang="fr-FR" dirty="0"/>
              <a:t> 2015-2016</a:t>
            </a:r>
          </a:p>
        </p:txBody>
      </p:sp>
      <p:sp>
        <p:nvSpPr>
          <p:cNvPr id="7" name="Rectangle 6"/>
          <p:cNvSpPr/>
          <p:nvPr/>
        </p:nvSpPr>
        <p:spPr>
          <a:xfrm>
            <a:off x="1257816" y="1454842"/>
            <a:ext cx="587804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500" dirty="0" err="1"/>
              <a:t>Plantendiversiteit</a:t>
            </a:r>
            <a:r>
              <a:rPr lang="fr-FR" sz="1500" dirty="0"/>
              <a:t>  </a:t>
            </a:r>
          </a:p>
        </p:txBody>
      </p:sp>
      <p:sp>
        <p:nvSpPr>
          <p:cNvPr id="9" name="Rectangle 8"/>
          <p:cNvSpPr/>
          <p:nvPr/>
        </p:nvSpPr>
        <p:spPr>
          <a:xfrm>
            <a:off x="1257816" y="3183045"/>
            <a:ext cx="185674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i="1" dirty="0">
                <a:solidFill>
                  <a:srgbClr val="00B050"/>
                </a:solidFill>
                <a:latin typeface="Cambria"/>
                <a:ea typeface="MS Mincho"/>
                <a:cs typeface="Times"/>
              </a:rPr>
              <a:t>Lotus </a:t>
            </a:r>
            <a:r>
              <a:rPr lang="fr-FR" sz="1200" i="1" dirty="0" err="1">
                <a:solidFill>
                  <a:srgbClr val="00B050"/>
                </a:solidFill>
                <a:latin typeface="Cambria"/>
                <a:ea typeface="MS Mincho"/>
                <a:cs typeface="Times"/>
              </a:rPr>
              <a:t>corniculatus</a:t>
            </a:r>
            <a:r>
              <a:rPr lang="fr-FR" sz="1200" i="1" dirty="0">
                <a:solidFill>
                  <a:srgbClr val="00B050"/>
                </a:solidFill>
                <a:latin typeface="Cambria"/>
                <a:ea typeface="MS Mincho"/>
                <a:cs typeface="Times"/>
              </a:rPr>
              <a:t> </a:t>
            </a:r>
            <a:endParaRPr lang="fr-FR" sz="1200" dirty="0">
              <a:solidFill>
                <a:srgbClr val="00B050"/>
              </a:solidFill>
              <a:latin typeface="Cambria"/>
              <a:ea typeface="MS Mincho"/>
              <a:cs typeface="Times New Roman"/>
            </a:endParaRPr>
          </a:p>
          <a:p>
            <a:r>
              <a:rPr lang="fr-FR" sz="1200" i="1" dirty="0">
                <a:solidFill>
                  <a:srgbClr val="00B050"/>
                </a:solidFill>
                <a:highlight>
                  <a:srgbClr val="FFFF00"/>
                </a:highlight>
                <a:latin typeface="Cambria"/>
                <a:ea typeface="MS Mincho"/>
                <a:cs typeface="Times"/>
              </a:rPr>
              <a:t>Trifolium </a:t>
            </a:r>
            <a:r>
              <a:rPr lang="fr-FR" sz="1200" i="1" dirty="0" err="1">
                <a:solidFill>
                  <a:srgbClr val="00B050"/>
                </a:solidFill>
                <a:highlight>
                  <a:srgbClr val="FFFF00"/>
                </a:highlight>
                <a:latin typeface="Cambria"/>
                <a:ea typeface="MS Mincho"/>
                <a:cs typeface="Times"/>
              </a:rPr>
              <a:t>pratense</a:t>
            </a:r>
            <a:endParaRPr lang="fr-FR" sz="1200" dirty="0">
              <a:solidFill>
                <a:srgbClr val="00B050"/>
              </a:solidFill>
              <a:highlight>
                <a:srgbClr val="FFFF00"/>
              </a:highlight>
              <a:latin typeface="Cambria"/>
              <a:ea typeface="MS Mincho"/>
              <a:cs typeface="Times New Roman"/>
            </a:endParaRPr>
          </a:p>
          <a:p>
            <a:r>
              <a:rPr lang="fr-FR" sz="1200" i="1" dirty="0" err="1">
                <a:solidFill>
                  <a:srgbClr val="00B050"/>
                </a:solidFill>
                <a:latin typeface="Cambria"/>
                <a:ea typeface="MS Mincho"/>
                <a:cs typeface="Times"/>
              </a:rPr>
              <a:t>Salvia</a:t>
            </a:r>
            <a:r>
              <a:rPr lang="fr-FR" sz="1200" i="1" dirty="0">
                <a:solidFill>
                  <a:srgbClr val="00B050"/>
                </a:solidFill>
                <a:latin typeface="Cambria"/>
                <a:ea typeface="MS Mincho"/>
                <a:cs typeface="Times"/>
              </a:rPr>
              <a:t> </a:t>
            </a:r>
            <a:r>
              <a:rPr lang="fr-FR" sz="1200" i="1" dirty="0" err="1">
                <a:solidFill>
                  <a:srgbClr val="00B050"/>
                </a:solidFill>
                <a:latin typeface="Cambria"/>
                <a:ea typeface="MS Mincho"/>
                <a:cs typeface="Times"/>
              </a:rPr>
              <a:t>pratensis</a:t>
            </a:r>
            <a:endParaRPr lang="fr-FR" sz="1200" dirty="0">
              <a:solidFill>
                <a:srgbClr val="00B050"/>
              </a:solidFill>
              <a:latin typeface="Cambria"/>
              <a:ea typeface="MS Mincho"/>
              <a:cs typeface="Times New Roman"/>
            </a:endParaRPr>
          </a:p>
          <a:p>
            <a:r>
              <a:rPr lang="fr-FR" sz="1200" i="1" dirty="0" err="1">
                <a:latin typeface="Cambria"/>
                <a:ea typeface="MS Mincho"/>
                <a:cs typeface="Times"/>
              </a:rPr>
              <a:t>Malva</a:t>
            </a:r>
            <a:r>
              <a:rPr lang="fr-FR" sz="1200" i="1" dirty="0">
                <a:latin typeface="Cambria"/>
                <a:ea typeface="MS Mincho"/>
                <a:cs typeface="Times"/>
              </a:rPr>
              <a:t> </a:t>
            </a:r>
            <a:r>
              <a:rPr lang="fr-FR" sz="1200" i="1" dirty="0" err="1">
                <a:latin typeface="Cambria"/>
                <a:ea typeface="MS Mincho"/>
                <a:cs typeface="Times"/>
              </a:rPr>
              <a:t>moschata</a:t>
            </a:r>
            <a:endParaRPr lang="fr-FR" sz="1200" dirty="0">
              <a:latin typeface="Cambria"/>
              <a:ea typeface="MS Mincho"/>
              <a:cs typeface="Times New Roman"/>
            </a:endParaRPr>
          </a:p>
          <a:p>
            <a:r>
              <a:rPr lang="en-US" sz="1200" i="1" dirty="0" err="1">
                <a:solidFill>
                  <a:srgbClr val="00B050"/>
                </a:solidFill>
                <a:latin typeface="Cambria"/>
                <a:ea typeface="MS Mincho"/>
                <a:cs typeface="Times"/>
              </a:rPr>
              <a:t>Silene</a:t>
            </a:r>
            <a:r>
              <a:rPr lang="en-US" sz="1200" i="1" dirty="0">
                <a:solidFill>
                  <a:srgbClr val="00B050"/>
                </a:solidFill>
                <a:latin typeface="Cambria"/>
                <a:ea typeface="MS Mincho"/>
                <a:cs typeface="Times"/>
              </a:rPr>
              <a:t> vulgaris</a:t>
            </a:r>
            <a:endParaRPr lang="fr-FR" sz="1200" dirty="0">
              <a:solidFill>
                <a:srgbClr val="00B050"/>
              </a:solidFill>
              <a:latin typeface="Cambria"/>
              <a:ea typeface="MS Mincho"/>
              <a:cs typeface="Times New Roman"/>
            </a:endParaRPr>
          </a:p>
          <a:p>
            <a:r>
              <a:rPr lang="en-US" sz="1200" i="1" dirty="0">
                <a:latin typeface="Cambria"/>
                <a:ea typeface="MS Mincho"/>
                <a:cs typeface="Times"/>
              </a:rPr>
              <a:t>Digitalis </a:t>
            </a:r>
            <a:r>
              <a:rPr lang="en-US" sz="1200" i="1" dirty="0" err="1">
                <a:latin typeface="Cambria"/>
                <a:ea typeface="MS Mincho"/>
                <a:cs typeface="Times"/>
              </a:rPr>
              <a:t>purpurea</a:t>
            </a:r>
            <a:endParaRPr lang="fr-FR" sz="1200" dirty="0">
              <a:latin typeface="Cambria"/>
              <a:ea typeface="MS Mincho"/>
              <a:cs typeface="Times New Roman"/>
            </a:endParaRPr>
          </a:p>
          <a:p>
            <a:r>
              <a:rPr lang="en-US" sz="1200" i="1" dirty="0" err="1">
                <a:latin typeface="Cambria"/>
                <a:ea typeface="MS Mincho"/>
                <a:cs typeface="Times"/>
              </a:rPr>
              <a:t>Leontodon</a:t>
            </a:r>
            <a:r>
              <a:rPr lang="en-US" sz="1200" i="1" dirty="0">
                <a:latin typeface="Cambria"/>
                <a:ea typeface="MS Mincho"/>
                <a:cs typeface="Times"/>
              </a:rPr>
              <a:t> </a:t>
            </a:r>
            <a:r>
              <a:rPr lang="en-US" sz="1200" i="1" dirty="0" err="1">
                <a:latin typeface="Cambria"/>
                <a:ea typeface="MS Mincho"/>
                <a:cs typeface="Times"/>
              </a:rPr>
              <a:t>hispidus</a:t>
            </a:r>
            <a:endParaRPr lang="fr-FR" sz="1200" dirty="0">
              <a:latin typeface="Cambria"/>
              <a:ea typeface="MS Mincho"/>
              <a:cs typeface="Times New Roman"/>
            </a:endParaRPr>
          </a:p>
          <a:p>
            <a:r>
              <a:rPr lang="en-US" sz="1200" i="1" dirty="0" err="1">
                <a:solidFill>
                  <a:srgbClr val="00B050"/>
                </a:solidFill>
                <a:latin typeface="Cambria"/>
                <a:ea typeface="MS Mincho"/>
                <a:cs typeface="Times"/>
              </a:rPr>
              <a:t>Cichorium</a:t>
            </a:r>
            <a:r>
              <a:rPr lang="en-US" sz="1200" i="1" dirty="0">
                <a:solidFill>
                  <a:srgbClr val="00B050"/>
                </a:solidFill>
                <a:latin typeface="Cambria"/>
                <a:ea typeface="MS Mincho"/>
                <a:cs typeface="Times"/>
              </a:rPr>
              <a:t> </a:t>
            </a:r>
            <a:r>
              <a:rPr lang="en-US" sz="1200" i="1" dirty="0" err="1">
                <a:solidFill>
                  <a:srgbClr val="00B050"/>
                </a:solidFill>
                <a:latin typeface="Cambria"/>
                <a:ea typeface="MS Mincho"/>
                <a:cs typeface="Times"/>
              </a:rPr>
              <a:t>intybus</a:t>
            </a:r>
            <a:endParaRPr lang="fr-FR" sz="1200" dirty="0">
              <a:solidFill>
                <a:srgbClr val="00B050"/>
              </a:solidFill>
              <a:latin typeface="Cambria"/>
              <a:ea typeface="MS Mincho"/>
              <a:cs typeface="Times New Roman"/>
            </a:endParaRPr>
          </a:p>
          <a:p>
            <a:r>
              <a:rPr lang="en-US" sz="1200" i="1" dirty="0">
                <a:latin typeface="Cambria"/>
                <a:ea typeface="MS Mincho"/>
                <a:cs typeface="Times"/>
              </a:rPr>
              <a:t>Reseda </a:t>
            </a:r>
            <a:r>
              <a:rPr lang="en-US" sz="1200" i="1" dirty="0" err="1">
                <a:latin typeface="Cambria"/>
                <a:ea typeface="MS Mincho"/>
                <a:cs typeface="Times"/>
              </a:rPr>
              <a:t>luteola</a:t>
            </a:r>
            <a:endParaRPr lang="fr-FR" sz="1200" dirty="0">
              <a:latin typeface="Cambria"/>
              <a:ea typeface="MS Mincho"/>
              <a:cs typeface="Times New Roman"/>
            </a:endParaRPr>
          </a:p>
          <a:p>
            <a:r>
              <a:rPr lang="fr-FR" sz="1200" i="1" dirty="0" err="1">
                <a:latin typeface="Cambria"/>
                <a:ea typeface="MS Mincho"/>
                <a:cs typeface="Times"/>
              </a:rPr>
              <a:t>Echium</a:t>
            </a:r>
            <a:r>
              <a:rPr lang="fr-FR" sz="1200" i="1" dirty="0">
                <a:latin typeface="Cambria"/>
                <a:ea typeface="MS Mincho"/>
                <a:cs typeface="Times"/>
              </a:rPr>
              <a:t> </a:t>
            </a:r>
            <a:r>
              <a:rPr lang="fr-FR" sz="1200" i="1" dirty="0" err="1">
                <a:latin typeface="Cambria"/>
                <a:ea typeface="MS Mincho"/>
                <a:cs typeface="Times"/>
              </a:rPr>
              <a:t>vulgare</a:t>
            </a:r>
            <a:endParaRPr lang="fr-FR" sz="1200" dirty="0">
              <a:latin typeface="Cambria"/>
              <a:ea typeface="MS Mincho"/>
              <a:cs typeface="Times New Roman"/>
            </a:endParaRPr>
          </a:p>
          <a:p>
            <a:r>
              <a:rPr lang="fr-FR" sz="1200" i="1" dirty="0" err="1">
                <a:solidFill>
                  <a:srgbClr val="00B050"/>
                </a:solidFill>
                <a:latin typeface="Cambria"/>
                <a:ea typeface="MS Mincho"/>
                <a:cs typeface="Times"/>
              </a:rPr>
              <a:t>Verbascum</a:t>
            </a:r>
            <a:r>
              <a:rPr lang="fr-FR" sz="1200" i="1" dirty="0">
                <a:solidFill>
                  <a:srgbClr val="00B050"/>
                </a:solidFill>
                <a:latin typeface="Cambria"/>
                <a:ea typeface="MS Mincho"/>
                <a:cs typeface="Times"/>
              </a:rPr>
              <a:t> </a:t>
            </a:r>
            <a:r>
              <a:rPr lang="fr-FR" sz="1200" i="1" dirty="0" err="1">
                <a:solidFill>
                  <a:srgbClr val="00B050"/>
                </a:solidFill>
                <a:latin typeface="Cambria"/>
                <a:ea typeface="MS Mincho"/>
                <a:cs typeface="Times"/>
              </a:rPr>
              <a:t>lychnitis</a:t>
            </a:r>
            <a:endParaRPr lang="fr-FR" sz="1200" dirty="0">
              <a:solidFill>
                <a:srgbClr val="00B050"/>
              </a:solidFill>
              <a:latin typeface="Cambria"/>
              <a:ea typeface="MS Mincho"/>
              <a:cs typeface="Times New Roman"/>
            </a:endParaRPr>
          </a:p>
          <a:p>
            <a:r>
              <a:rPr lang="fr-FR" sz="1200" i="1" dirty="0" err="1">
                <a:latin typeface="Cambria"/>
                <a:ea typeface="MS Mincho"/>
                <a:cs typeface="Times"/>
              </a:rPr>
              <a:t>Dipsacus</a:t>
            </a:r>
            <a:r>
              <a:rPr lang="fr-FR" sz="1200" i="1" dirty="0">
                <a:latin typeface="Cambria"/>
                <a:ea typeface="MS Mincho"/>
                <a:cs typeface="Times"/>
              </a:rPr>
              <a:t> </a:t>
            </a:r>
            <a:r>
              <a:rPr lang="fr-FR" sz="1200" i="1" dirty="0" err="1">
                <a:latin typeface="Cambria"/>
                <a:ea typeface="MS Mincho"/>
                <a:cs typeface="Times"/>
              </a:rPr>
              <a:t>fullonum</a:t>
            </a:r>
            <a:endParaRPr lang="fr-FR" sz="1200" dirty="0">
              <a:latin typeface="Cambria"/>
              <a:ea typeface="MS Mincho"/>
              <a:cs typeface="Times New Roman"/>
            </a:endParaRPr>
          </a:p>
          <a:p>
            <a:r>
              <a:rPr lang="fr-FR" sz="1200" i="1" dirty="0">
                <a:latin typeface="Cambria"/>
                <a:ea typeface="MS Mincho"/>
                <a:cs typeface="Times"/>
              </a:rPr>
              <a:t>Consolida </a:t>
            </a:r>
            <a:r>
              <a:rPr lang="fr-FR" sz="1200" i="1" dirty="0" err="1">
                <a:latin typeface="Cambria"/>
                <a:ea typeface="MS Mincho"/>
                <a:cs typeface="Times"/>
              </a:rPr>
              <a:t>regalis</a:t>
            </a:r>
            <a:endParaRPr lang="fr-FR" sz="1200" dirty="0">
              <a:latin typeface="Cambria"/>
              <a:ea typeface="MS Mincho"/>
              <a:cs typeface="Times New Roman"/>
            </a:endParaRPr>
          </a:p>
          <a:p>
            <a:r>
              <a:rPr lang="fr-FR" sz="1200" i="1" dirty="0" err="1">
                <a:solidFill>
                  <a:srgbClr val="00B050"/>
                </a:solidFill>
                <a:latin typeface="Cambria"/>
                <a:ea typeface="MS Mincho"/>
                <a:cs typeface="Times"/>
              </a:rPr>
              <a:t>Centaurea</a:t>
            </a:r>
            <a:r>
              <a:rPr lang="fr-FR" sz="1200" i="1" dirty="0">
                <a:solidFill>
                  <a:srgbClr val="00B050"/>
                </a:solidFill>
                <a:latin typeface="Cambria"/>
                <a:ea typeface="MS Mincho"/>
                <a:cs typeface="Times"/>
              </a:rPr>
              <a:t> </a:t>
            </a:r>
            <a:r>
              <a:rPr lang="fr-FR" sz="1200" i="1" dirty="0" err="1">
                <a:solidFill>
                  <a:srgbClr val="00B050"/>
                </a:solidFill>
                <a:latin typeface="Cambria"/>
                <a:ea typeface="MS Mincho"/>
                <a:cs typeface="Times"/>
              </a:rPr>
              <a:t>cyanus</a:t>
            </a:r>
            <a:endParaRPr lang="fr-FR" sz="1200" dirty="0">
              <a:solidFill>
                <a:srgbClr val="00B050"/>
              </a:solidFill>
              <a:latin typeface="Cambria"/>
              <a:ea typeface="MS Mincho"/>
              <a:cs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93265" y="3202901"/>
            <a:ext cx="1721919" cy="2804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i="1" dirty="0" err="1">
                <a:latin typeface="Cambria"/>
                <a:ea typeface="MS Mincho"/>
                <a:cs typeface="Times"/>
              </a:rPr>
              <a:t>Centaurea</a:t>
            </a:r>
            <a:r>
              <a:rPr lang="fr-FR" sz="1200" i="1" dirty="0">
                <a:latin typeface="Cambria"/>
                <a:ea typeface="MS Mincho"/>
                <a:cs typeface="Times"/>
              </a:rPr>
              <a:t> </a:t>
            </a:r>
            <a:r>
              <a:rPr lang="fr-FR" sz="1200" i="1" dirty="0" err="1">
                <a:latin typeface="Cambria"/>
                <a:ea typeface="MS Mincho"/>
                <a:cs typeface="Times"/>
              </a:rPr>
              <a:t>thuillieri</a:t>
            </a:r>
            <a:endParaRPr lang="fr-FR" sz="1200" dirty="0">
              <a:latin typeface="Cambria"/>
              <a:ea typeface="MS Mincho"/>
              <a:cs typeface="Times New Roman"/>
            </a:endParaRPr>
          </a:p>
          <a:p>
            <a:r>
              <a:rPr lang="fr-FR" sz="1200" i="1" dirty="0" err="1">
                <a:latin typeface="Cambria"/>
                <a:ea typeface="MS Mincho"/>
                <a:cs typeface="Times"/>
              </a:rPr>
              <a:t>Leucanthemum</a:t>
            </a:r>
            <a:r>
              <a:rPr lang="fr-FR" sz="1200" i="1" dirty="0">
                <a:latin typeface="Cambria"/>
                <a:ea typeface="MS Mincho"/>
                <a:cs typeface="Times"/>
              </a:rPr>
              <a:t> </a:t>
            </a:r>
            <a:r>
              <a:rPr lang="fr-FR" sz="1200" i="1" dirty="0" err="1">
                <a:latin typeface="Cambria"/>
                <a:ea typeface="MS Mincho"/>
                <a:cs typeface="Times"/>
              </a:rPr>
              <a:t>vulgare</a:t>
            </a:r>
            <a:endParaRPr lang="fr-FR" sz="1200" dirty="0">
              <a:latin typeface="Cambria"/>
              <a:ea typeface="MS Mincho"/>
              <a:cs typeface="Times New Roman"/>
            </a:endParaRPr>
          </a:p>
          <a:p>
            <a:r>
              <a:rPr lang="fr-FR" sz="1200" i="1" dirty="0" err="1">
                <a:solidFill>
                  <a:srgbClr val="00B050"/>
                </a:solidFill>
                <a:latin typeface="Cambria"/>
                <a:ea typeface="MS Mincho"/>
                <a:cs typeface="Times"/>
              </a:rPr>
              <a:t>Silene</a:t>
            </a:r>
            <a:r>
              <a:rPr lang="fr-FR" sz="1200" i="1" dirty="0">
                <a:solidFill>
                  <a:srgbClr val="00B050"/>
                </a:solidFill>
                <a:latin typeface="Cambria"/>
                <a:ea typeface="MS Mincho"/>
                <a:cs typeface="Times"/>
              </a:rPr>
              <a:t> </a:t>
            </a:r>
            <a:r>
              <a:rPr lang="fr-FR" sz="1200" i="1" dirty="0" err="1">
                <a:solidFill>
                  <a:srgbClr val="00B050"/>
                </a:solidFill>
                <a:latin typeface="Cambria"/>
                <a:ea typeface="MS Mincho"/>
                <a:cs typeface="Times"/>
              </a:rPr>
              <a:t>latifolia</a:t>
            </a:r>
            <a:r>
              <a:rPr lang="fr-FR" sz="1200" i="1" dirty="0">
                <a:solidFill>
                  <a:srgbClr val="00B050"/>
                </a:solidFill>
                <a:latin typeface="Cambria"/>
                <a:ea typeface="MS Mincho"/>
                <a:cs typeface="Times"/>
              </a:rPr>
              <a:t> alba </a:t>
            </a:r>
            <a:endParaRPr lang="fr-FR" sz="1200" dirty="0">
              <a:solidFill>
                <a:srgbClr val="00B050"/>
              </a:solidFill>
              <a:latin typeface="Cambria"/>
              <a:ea typeface="MS Mincho"/>
              <a:cs typeface="Times New Roman"/>
            </a:endParaRPr>
          </a:p>
          <a:p>
            <a:r>
              <a:rPr lang="fr-FR" sz="1200" i="1" dirty="0" err="1">
                <a:solidFill>
                  <a:srgbClr val="00B050"/>
                </a:solidFill>
                <a:latin typeface="Cambria"/>
                <a:ea typeface="MS Mincho"/>
                <a:cs typeface="Times"/>
              </a:rPr>
              <a:t>Origanum</a:t>
            </a:r>
            <a:r>
              <a:rPr lang="fr-FR" sz="1200" i="1" dirty="0">
                <a:solidFill>
                  <a:srgbClr val="00B050"/>
                </a:solidFill>
                <a:latin typeface="Cambria"/>
                <a:ea typeface="MS Mincho"/>
                <a:cs typeface="Times"/>
              </a:rPr>
              <a:t> </a:t>
            </a:r>
            <a:r>
              <a:rPr lang="fr-FR" sz="1200" i="1" dirty="0" err="1">
                <a:solidFill>
                  <a:srgbClr val="00B050"/>
                </a:solidFill>
                <a:latin typeface="Cambria"/>
                <a:ea typeface="MS Mincho"/>
                <a:cs typeface="Times"/>
              </a:rPr>
              <a:t>vulgare</a:t>
            </a:r>
            <a:endParaRPr lang="fr-FR" sz="1200" dirty="0">
              <a:solidFill>
                <a:srgbClr val="00B050"/>
              </a:solidFill>
              <a:latin typeface="Cambria"/>
              <a:ea typeface="MS Mincho"/>
              <a:cs typeface="Times New Roman"/>
            </a:endParaRPr>
          </a:p>
          <a:p>
            <a:r>
              <a:rPr lang="fr-FR" sz="1200" i="1" dirty="0" err="1">
                <a:latin typeface="Cambria"/>
                <a:ea typeface="MS Mincho"/>
                <a:cs typeface="Times"/>
              </a:rPr>
              <a:t>Campanula</a:t>
            </a:r>
            <a:r>
              <a:rPr lang="fr-FR" sz="1200" i="1" dirty="0">
                <a:latin typeface="Cambria"/>
                <a:ea typeface="MS Mincho"/>
                <a:cs typeface="Times"/>
              </a:rPr>
              <a:t> </a:t>
            </a:r>
            <a:r>
              <a:rPr lang="fr-FR" sz="1200" i="1" dirty="0" err="1">
                <a:latin typeface="Cambria"/>
                <a:ea typeface="MS Mincho"/>
                <a:cs typeface="Times"/>
              </a:rPr>
              <a:t>rapunculoides</a:t>
            </a:r>
            <a:endParaRPr lang="fr-FR" sz="1200" dirty="0">
              <a:latin typeface="Cambria"/>
              <a:ea typeface="MS Mincho"/>
              <a:cs typeface="Times New Roman"/>
            </a:endParaRPr>
          </a:p>
          <a:p>
            <a:r>
              <a:rPr lang="fr-FR" sz="1200" i="1" dirty="0" err="1">
                <a:latin typeface="Cambria"/>
                <a:ea typeface="MS Mincho"/>
                <a:cs typeface="Times"/>
              </a:rPr>
              <a:t>Foeniculum</a:t>
            </a:r>
            <a:r>
              <a:rPr lang="fr-FR" sz="1200" i="1" dirty="0">
                <a:latin typeface="Cambria"/>
                <a:ea typeface="MS Mincho"/>
                <a:cs typeface="Times"/>
              </a:rPr>
              <a:t> </a:t>
            </a:r>
            <a:r>
              <a:rPr lang="fr-FR" sz="1200" i="1" dirty="0" err="1">
                <a:latin typeface="Cambria"/>
                <a:ea typeface="MS Mincho"/>
                <a:cs typeface="Times"/>
              </a:rPr>
              <a:t>vulgare</a:t>
            </a:r>
            <a:endParaRPr lang="fr-FR" sz="1200" dirty="0">
              <a:latin typeface="Cambria"/>
              <a:ea typeface="MS Mincho"/>
              <a:cs typeface="Times New Roman"/>
            </a:endParaRPr>
          </a:p>
          <a:p>
            <a:r>
              <a:rPr lang="fr-FR" sz="1200" i="1" dirty="0" err="1">
                <a:latin typeface="Cambria"/>
                <a:ea typeface="MS Mincho"/>
                <a:cs typeface="Times"/>
              </a:rPr>
              <a:t>Coriandrum</a:t>
            </a:r>
            <a:r>
              <a:rPr lang="fr-FR" sz="1200" i="1" dirty="0">
                <a:latin typeface="Cambria"/>
                <a:ea typeface="MS Mincho"/>
                <a:cs typeface="Times"/>
              </a:rPr>
              <a:t> </a:t>
            </a:r>
            <a:r>
              <a:rPr lang="fr-FR" sz="1200" i="1" dirty="0" err="1">
                <a:latin typeface="Cambria"/>
                <a:ea typeface="MS Mincho"/>
                <a:cs typeface="Times"/>
              </a:rPr>
              <a:t>sativum</a:t>
            </a:r>
            <a:endParaRPr lang="fr-FR" sz="1200" dirty="0">
              <a:latin typeface="Cambria"/>
              <a:ea typeface="MS Mincho"/>
              <a:cs typeface="Times New Roman"/>
            </a:endParaRPr>
          </a:p>
          <a:p>
            <a:r>
              <a:rPr lang="fr-FR" sz="1200" i="1" dirty="0">
                <a:latin typeface="Cambria"/>
                <a:ea typeface="MS Mincho"/>
                <a:cs typeface="Times"/>
              </a:rPr>
              <a:t>Tragopogon </a:t>
            </a:r>
            <a:r>
              <a:rPr lang="fr-FR" sz="1200" i="1" dirty="0" err="1">
                <a:latin typeface="Cambria"/>
                <a:ea typeface="MS Mincho"/>
                <a:cs typeface="Times"/>
              </a:rPr>
              <a:t>pratensis</a:t>
            </a:r>
            <a:endParaRPr lang="fr-FR" sz="1200" dirty="0">
              <a:latin typeface="Cambria"/>
              <a:ea typeface="MS Mincho"/>
              <a:cs typeface="Times New Roman"/>
            </a:endParaRPr>
          </a:p>
          <a:p>
            <a:r>
              <a:rPr lang="fr-FR" sz="1200" i="1" dirty="0" err="1">
                <a:solidFill>
                  <a:srgbClr val="00B050"/>
                </a:solidFill>
                <a:latin typeface="Cambria"/>
                <a:ea typeface="MS Mincho"/>
                <a:cs typeface="Times"/>
              </a:rPr>
              <a:t>Geranium</a:t>
            </a:r>
            <a:r>
              <a:rPr lang="fr-FR" sz="1200" i="1" dirty="0">
                <a:solidFill>
                  <a:srgbClr val="00B050"/>
                </a:solidFill>
                <a:latin typeface="Cambria"/>
                <a:ea typeface="MS Mincho"/>
                <a:cs typeface="Times"/>
              </a:rPr>
              <a:t> </a:t>
            </a:r>
            <a:r>
              <a:rPr lang="fr-FR" sz="1200" i="1" dirty="0" err="1">
                <a:solidFill>
                  <a:srgbClr val="00B050"/>
                </a:solidFill>
                <a:latin typeface="Cambria"/>
                <a:ea typeface="MS Mincho"/>
                <a:cs typeface="Times"/>
              </a:rPr>
              <a:t>pyrenaicum</a:t>
            </a:r>
            <a:endParaRPr lang="fr-FR" sz="1200" dirty="0">
              <a:solidFill>
                <a:srgbClr val="00B050"/>
              </a:solidFill>
              <a:latin typeface="Cambria"/>
              <a:ea typeface="MS Mincho"/>
              <a:cs typeface="Times New Roman"/>
            </a:endParaRPr>
          </a:p>
          <a:p>
            <a:r>
              <a:rPr lang="fr-FR" sz="1200" i="1" dirty="0" err="1">
                <a:solidFill>
                  <a:srgbClr val="00B050"/>
                </a:solidFill>
                <a:latin typeface="Cambria"/>
                <a:ea typeface="MS Mincho"/>
                <a:cs typeface="Times"/>
              </a:rPr>
              <a:t>Achillea</a:t>
            </a:r>
            <a:r>
              <a:rPr lang="fr-FR" sz="1200" i="1" dirty="0">
                <a:solidFill>
                  <a:srgbClr val="00B050"/>
                </a:solidFill>
                <a:latin typeface="Cambria"/>
                <a:ea typeface="MS Mincho"/>
                <a:cs typeface="Times"/>
              </a:rPr>
              <a:t> </a:t>
            </a:r>
            <a:r>
              <a:rPr lang="fr-FR" sz="1200" i="1" dirty="0" err="1">
                <a:solidFill>
                  <a:srgbClr val="00B050"/>
                </a:solidFill>
                <a:latin typeface="Cambria"/>
                <a:ea typeface="MS Mincho"/>
                <a:cs typeface="Times"/>
              </a:rPr>
              <a:t>millefolium</a:t>
            </a:r>
            <a:endParaRPr lang="fr-FR" sz="1200" i="1" dirty="0">
              <a:solidFill>
                <a:srgbClr val="00B050"/>
              </a:solidFill>
              <a:latin typeface="Cambria"/>
              <a:ea typeface="MS Mincho"/>
              <a:cs typeface="Times"/>
            </a:endParaRPr>
          </a:p>
          <a:p>
            <a:r>
              <a:rPr lang="fr-FR" sz="1200" dirty="0">
                <a:latin typeface="Cambria"/>
                <a:ea typeface="MS Mincho"/>
                <a:cs typeface="Times"/>
              </a:rPr>
              <a:t>Céréale d’été </a:t>
            </a:r>
          </a:p>
          <a:p>
            <a:r>
              <a:rPr lang="fr-FR" sz="1200" i="1" dirty="0">
                <a:solidFill>
                  <a:srgbClr val="00B050"/>
                </a:solidFill>
                <a:latin typeface="Cambria"/>
                <a:ea typeface="MS Mincho"/>
                <a:cs typeface="Times"/>
              </a:rPr>
              <a:t>Papaver </a:t>
            </a:r>
            <a:r>
              <a:rPr lang="fr-FR" sz="1200" i="1" dirty="0" err="1">
                <a:solidFill>
                  <a:srgbClr val="00B050"/>
                </a:solidFill>
                <a:latin typeface="Cambria"/>
                <a:ea typeface="MS Mincho"/>
                <a:cs typeface="Times"/>
              </a:rPr>
              <a:t>rhoeas</a:t>
            </a:r>
            <a:endParaRPr lang="fr-FR" sz="1200" i="1" dirty="0">
              <a:solidFill>
                <a:srgbClr val="00B050"/>
              </a:solidFill>
              <a:latin typeface="Cambria"/>
              <a:ea typeface="MS Mincho"/>
              <a:cs typeface="Times"/>
            </a:endParaRPr>
          </a:p>
          <a:p>
            <a:r>
              <a:rPr lang="fr-FR" sz="1200" i="1" dirty="0" err="1">
                <a:latin typeface="Cambria"/>
                <a:ea typeface="MS Mincho"/>
                <a:cs typeface="Times"/>
              </a:rPr>
              <a:t>Borago</a:t>
            </a:r>
            <a:r>
              <a:rPr lang="fr-FR" sz="1200" i="1" dirty="0">
                <a:latin typeface="Cambria"/>
                <a:ea typeface="MS Mincho"/>
                <a:cs typeface="Times"/>
              </a:rPr>
              <a:t> </a:t>
            </a:r>
            <a:r>
              <a:rPr lang="fr-FR" sz="1200" i="1" dirty="0" err="1">
                <a:latin typeface="Cambria"/>
                <a:ea typeface="MS Mincho"/>
                <a:cs typeface="Times"/>
              </a:rPr>
              <a:t>officinalis</a:t>
            </a:r>
            <a:endParaRPr lang="fr-FR" sz="1200" dirty="0">
              <a:solidFill>
                <a:srgbClr val="00B050"/>
              </a:solidFill>
              <a:latin typeface="Cambria"/>
              <a:ea typeface="MS Mincho"/>
              <a:cs typeface="Times New Roman"/>
            </a:endParaRPr>
          </a:p>
          <a:p>
            <a:endParaRPr lang="fr-FR" sz="825" dirty="0">
              <a:solidFill>
                <a:srgbClr val="00B050"/>
              </a:solidFill>
              <a:latin typeface="Cambria"/>
              <a:ea typeface="MS Mincho"/>
              <a:cs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66974" y="3165883"/>
            <a:ext cx="1583659" cy="2643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32435" algn="l"/>
              </a:tabLst>
            </a:pPr>
            <a:r>
              <a:rPr lang="fr-FR" sz="1200" i="1" dirty="0" err="1">
                <a:solidFill>
                  <a:srgbClr val="00B050"/>
                </a:solidFill>
                <a:latin typeface="Cambria"/>
                <a:ea typeface="MS Mincho"/>
                <a:cs typeface="Times New Roman"/>
              </a:rPr>
              <a:t>Achillea</a:t>
            </a:r>
            <a:r>
              <a:rPr lang="fr-FR" sz="1200" i="1" dirty="0">
                <a:solidFill>
                  <a:srgbClr val="00B050"/>
                </a:solidFill>
                <a:latin typeface="Cambria"/>
                <a:ea typeface="MS Mincho"/>
                <a:cs typeface="Times New Roman"/>
              </a:rPr>
              <a:t> </a:t>
            </a:r>
            <a:r>
              <a:rPr lang="fr-FR" sz="1200" i="1" dirty="0" err="1">
                <a:solidFill>
                  <a:srgbClr val="00B050"/>
                </a:solidFill>
                <a:latin typeface="Cambria"/>
                <a:ea typeface="MS Mincho"/>
                <a:cs typeface="Times New Roman"/>
              </a:rPr>
              <a:t>millefolium</a:t>
            </a:r>
            <a:endParaRPr lang="fr-FR" sz="1200" dirty="0">
              <a:solidFill>
                <a:srgbClr val="00B050"/>
              </a:solidFill>
              <a:latin typeface="Cambria"/>
              <a:ea typeface="MS Mincho"/>
              <a:cs typeface="Times New Roman"/>
            </a:endParaRPr>
          </a:p>
          <a:p>
            <a:pPr>
              <a:tabLst>
                <a:tab pos="432435" algn="l"/>
              </a:tabLst>
            </a:pPr>
            <a:r>
              <a:rPr lang="fr-FR" sz="1200" i="1" dirty="0" err="1">
                <a:solidFill>
                  <a:srgbClr val="00B050"/>
                </a:solidFill>
                <a:latin typeface="Cambria"/>
                <a:ea typeface="MS Mincho"/>
                <a:cs typeface="Times New Roman"/>
              </a:rPr>
              <a:t>Verbascum</a:t>
            </a:r>
            <a:r>
              <a:rPr lang="fr-FR" sz="1200" i="1" dirty="0">
                <a:solidFill>
                  <a:srgbClr val="00B050"/>
                </a:solidFill>
                <a:latin typeface="Cambria"/>
                <a:ea typeface="MS Mincho"/>
                <a:cs typeface="Times New Roman"/>
              </a:rPr>
              <a:t> </a:t>
            </a:r>
            <a:r>
              <a:rPr lang="fr-FR" sz="1200" i="1" dirty="0" err="1">
                <a:solidFill>
                  <a:srgbClr val="00B050"/>
                </a:solidFill>
                <a:latin typeface="Cambria"/>
                <a:ea typeface="MS Mincho"/>
                <a:cs typeface="Times New Roman"/>
              </a:rPr>
              <a:t>nigrum</a:t>
            </a:r>
            <a:endParaRPr lang="fr-FR" sz="1200" dirty="0">
              <a:solidFill>
                <a:srgbClr val="00B050"/>
              </a:solidFill>
              <a:latin typeface="Cambria"/>
              <a:ea typeface="MS Mincho"/>
              <a:cs typeface="Times New Roman"/>
            </a:endParaRPr>
          </a:p>
          <a:p>
            <a:pPr>
              <a:tabLst>
                <a:tab pos="432435" algn="l"/>
              </a:tabLst>
            </a:pPr>
            <a:r>
              <a:rPr lang="fr-FR" sz="1200" i="1" dirty="0" err="1">
                <a:latin typeface="Cambria"/>
                <a:ea typeface="MS Mincho"/>
                <a:cs typeface="Times New Roman"/>
              </a:rPr>
              <a:t>Potentilla</a:t>
            </a:r>
            <a:r>
              <a:rPr lang="fr-FR" sz="1200" i="1" dirty="0">
                <a:latin typeface="Cambria"/>
                <a:ea typeface="MS Mincho"/>
                <a:cs typeface="Times New Roman"/>
              </a:rPr>
              <a:t> recta</a:t>
            </a:r>
            <a:endParaRPr lang="fr-FR" sz="1200" dirty="0">
              <a:latin typeface="Cambria"/>
              <a:ea typeface="MS Mincho"/>
              <a:cs typeface="Times New Roman"/>
            </a:endParaRPr>
          </a:p>
          <a:p>
            <a:pPr>
              <a:tabLst>
                <a:tab pos="432435" algn="l"/>
              </a:tabLst>
            </a:pPr>
            <a:r>
              <a:rPr lang="fr-FR" sz="1200" i="1" dirty="0">
                <a:latin typeface="Cambria"/>
                <a:ea typeface="MS Mincho"/>
                <a:cs typeface="Times New Roman"/>
              </a:rPr>
              <a:t>Galium </a:t>
            </a:r>
            <a:r>
              <a:rPr lang="fr-FR" sz="1200" i="1" dirty="0" err="1">
                <a:latin typeface="Cambria"/>
                <a:ea typeface="MS Mincho"/>
                <a:cs typeface="Times New Roman"/>
              </a:rPr>
              <a:t>mollugo</a:t>
            </a:r>
            <a:endParaRPr lang="fr-FR" sz="1200" dirty="0">
              <a:latin typeface="Cambria"/>
              <a:ea typeface="MS Mincho"/>
              <a:cs typeface="Times New Roman"/>
            </a:endParaRPr>
          </a:p>
          <a:p>
            <a:pPr>
              <a:tabLst>
                <a:tab pos="432435" algn="l"/>
              </a:tabLst>
            </a:pPr>
            <a:r>
              <a:rPr lang="fr-FR" sz="1200" i="1" dirty="0" err="1">
                <a:latin typeface="Cambria"/>
                <a:ea typeface="MS Mincho"/>
                <a:cs typeface="Times New Roman"/>
              </a:rPr>
              <a:t>Clinopodium</a:t>
            </a:r>
            <a:r>
              <a:rPr lang="fr-FR" sz="1200" i="1" dirty="0">
                <a:latin typeface="Cambria"/>
                <a:ea typeface="MS Mincho"/>
                <a:cs typeface="Times New Roman"/>
              </a:rPr>
              <a:t> </a:t>
            </a:r>
            <a:r>
              <a:rPr lang="fr-FR" sz="1200" i="1" dirty="0" err="1">
                <a:latin typeface="Cambria"/>
                <a:ea typeface="MS Mincho"/>
                <a:cs typeface="Times New Roman"/>
              </a:rPr>
              <a:t>vulgare</a:t>
            </a:r>
            <a:endParaRPr lang="fr-FR" sz="1200" dirty="0">
              <a:latin typeface="Cambria"/>
              <a:ea typeface="MS Mincho"/>
              <a:cs typeface="Times New Roman"/>
            </a:endParaRPr>
          </a:p>
          <a:p>
            <a:pPr>
              <a:tabLst>
                <a:tab pos="432435" algn="l"/>
              </a:tabLst>
            </a:pPr>
            <a:r>
              <a:rPr lang="fr-FR" sz="1200" i="1" dirty="0" err="1">
                <a:latin typeface="Cambria"/>
                <a:ea typeface="MS Mincho"/>
                <a:cs typeface="Times New Roman"/>
              </a:rPr>
              <a:t>Prunella</a:t>
            </a:r>
            <a:r>
              <a:rPr lang="fr-FR" sz="1200" i="1" dirty="0">
                <a:latin typeface="Cambria"/>
                <a:ea typeface="MS Mincho"/>
                <a:cs typeface="Times New Roman"/>
              </a:rPr>
              <a:t> </a:t>
            </a:r>
            <a:r>
              <a:rPr lang="fr-FR" sz="1200" i="1" dirty="0" err="1">
                <a:latin typeface="Cambria"/>
                <a:ea typeface="MS Mincho"/>
                <a:cs typeface="Times New Roman"/>
              </a:rPr>
              <a:t>vulgaris</a:t>
            </a:r>
            <a:endParaRPr lang="fr-FR" sz="1200" dirty="0">
              <a:latin typeface="Cambria"/>
              <a:ea typeface="MS Mincho"/>
              <a:cs typeface="Times New Roman"/>
            </a:endParaRPr>
          </a:p>
          <a:p>
            <a:pPr>
              <a:tabLst>
                <a:tab pos="432435" algn="l"/>
              </a:tabLst>
            </a:pPr>
            <a:r>
              <a:rPr lang="fr-FR" sz="1200" i="1" dirty="0" err="1">
                <a:latin typeface="Cambria"/>
                <a:ea typeface="MS Mincho"/>
                <a:cs typeface="Times New Roman"/>
              </a:rPr>
              <a:t>Reseda</a:t>
            </a:r>
            <a:r>
              <a:rPr lang="fr-FR" sz="1200" i="1" dirty="0">
                <a:latin typeface="Cambria"/>
                <a:ea typeface="MS Mincho"/>
                <a:cs typeface="Times New Roman"/>
              </a:rPr>
              <a:t> </a:t>
            </a:r>
            <a:r>
              <a:rPr lang="fr-FR" sz="1200" i="1" dirty="0" err="1">
                <a:latin typeface="Cambria"/>
                <a:ea typeface="MS Mincho"/>
                <a:cs typeface="Times New Roman"/>
              </a:rPr>
              <a:t>lutea</a:t>
            </a:r>
            <a:endParaRPr lang="fr-FR" sz="1200" dirty="0">
              <a:latin typeface="Cambria"/>
              <a:ea typeface="MS Mincho"/>
              <a:cs typeface="Times New Roman"/>
            </a:endParaRPr>
          </a:p>
          <a:p>
            <a:pPr>
              <a:tabLst>
                <a:tab pos="432435" algn="l"/>
              </a:tabLst>
            </a:pPr>
            <a:r>
              <a:rPr lang="fr-FR" sz="1200" i="1" dirty="0" err="1">
                <a:latin typeface="Cambria"/>
                <a:ea typeface="MS Mincho"/>
                <a:cs typeface="Times New Roman"/>
              </a:rPr>
              <a:t>Echium</a:t>
            </a:r>
            <a:r>
              <a:rPr lang="fr-FR" sz="1200" i="1" dirty="0">
                <a:latin typeface="Cambria"/>
                <a:ea typeface="MS Mincho"/>
                <a:cs typeface="Times New Roman"/>
              </a:rPr>
              <a:t> </a:t>
            </a:r>
            <a:r>
              <a:rPr lang="fr-FR" sz="1200" i="1" dirty="0" err="1">
                <a:latin typeface="Cambria"/>
                <a:ea typeface="MS Mincho"/>
                <a:cs typeface="Times New Roman"/>
              </a:rPr>
              <a:t>vulgare</a:t>
            </a:r>
            <a:endParaRPr lang="fr-FR" sz="1200" dirty="0">
              <a:latin typeface="Cambria"/>
              <a:ea typeface="MS Mincho"/>
              <a:cs typeface="Times New Roman"/>
            </a:endParaRPr>
          </a:p>
          <a:p>
            <a:pPr>
              <a:tabLst>
                <a:tab pos="432435" algn="l"/>
              </a:tabLst>
            </a:pPr>
            <a:r>
              <a:rPr lang="fr-FR" sz="1200" i="1" dirty="0" err="1">
                <a:solidFill>
                  <a:srgbClr val="00B050"/>
                </a:solidFill>
                <a:latin typeface="Cambria"/>
                <a:ea typeface="MS Mincho"/>
                <a:cs typeface="Times New Roman"/>
              </a:rPr>
              <a:t>Hypericum</a:t>
            </a:r>
            <a:r>
              <a:rPr lang="fr-FR" sz="1200" i="1" dirty="0">
                <a:solidFill>
                  <a:srgbClr val="00B050"/>
                </a:solidFill>
                <a:latin typeface="Cambria"/>
                <a:ea typeface="MS Mincho"/>
                <a:cs typeface="Times New Roman"/>
              </a:rPr>
              <a:t> </a:t>
            </a:r>
            <a:r>
              <a:rPr lang="fr-FR" sz="1200" i="1" dirty="0" err="1">
                <a:solidFill>
                  <a:srgbClr val="00B050"/>
                </a:solidFill>
                <a:latin typeface="Cambria"/>
                <a:ea typeface="MS Mincho"/>
                <a:cs typeface="Times New Roman"/>
              </a:rPr>
              <a:t>perforatum</a:t>
            </a:r>
            <a:endParaRPr lang="fr-FR" sz="1200" i="1" dirty="0">
              <a:solidFill>
                <a:srgbClr val="00B050"/>
              </a:solidFill>
              <a:latin typeface="Cambria"/>
              <a:ea typeface="MS Mincho"/>
              <a:cs typeface="Times New Roman"/>
            </a:endParaRPr>
          </a:p>
          <a:p>
            <a:r>
              <a:rPr lang="fr-FR" sz="1200" i="1" dirty="0">
                <a:solidFill>
                  <a:srgbClr val="00B050"/>
                </a:solidFill>
                <a:highlight>
                  <a:srgbClr val="FFFF00"/>
                </a:highlight>
                <a:latin typeface="Cambria"/>
                <a:ea typeface="MS Mincho"/>
                <a:cs typeface="Times"/>
              </a:rPr>
              <a:t>Papaver </a:t>
            </a:r>
            <a:r>
              <a:rPr lang="fr-FR" sz="1200" i="1" dirty="0" err="1">
                <a:solidFill>
                  <a:srgbClr val="00B050"/>
                </a:solidFill>
                <a:highlight>
                  <a:srgbClr val="FFFF00"/>
                </a:highlight>
                <a:latin typeface="Cambria"/>
                <a:ea typeface="MS Mincho"/>
                <a:cs typeface="Times"/>
              </a:rPr>
              <a:t>dubium</a:t>
            </a:r>
            <a:endParaRPr lang="fr-FR" sz="1200" dirty="0">
              <a:solidFill>
                <a:srgbClr val="00B050"/>
              </a:solidFill>
              <a:highlight>
                <a:srgbClr val="FFFF00"/>
              </a:highlight>
              <a:latin typeface="Cambria"/>
              <a:ea typeface="MS Mincho"/>
              <a:cs typeface="Times New Roman"/>
            </a:endParaRPr>
          </a:p>
          <a:p>
            <a:r>
              <a:rPr lang="fr-FR" sz="1200" i="1" dirty="0">
                <a:solidFill>
                  <a:srgbClr val="00B050"/>
                </a:solidFill>
                <a:latin typeface="Cambria"/>
                <a:ea typeface="MS Mincho"/>
                <a:cs typeface="Times"/>
              </a:rPr>
              <a:t>Agrostemma </a:t>
            </a:r>
            <a:r>
              <a:rPr lang="fr-FR" sz="1200" i="1" dirty="0" err="1">
                <a:solidFill>
                  <a:srgbClr val="00B050"/>
                </a:solidFill>
                <a:latin typeface="Cambria"/>
                <a:ea typeface="MS Mincho"/>
                <a:cs typeface="Times"/>
              </a:rPr>
              <a:t>githago</a:t>
            </a:r>
            <a:endParaRPr lang="fr-FR" sz="1200" dirty="0">
              <a:solidFill>
                <a:srgbClr val="00B050"/>
              </a:solidFill>
              <a:latin typeface="Cambria"/>
              <a:ea typeface="MS Mincho"/>
              <a:cs typeface="Times New Roman"/>
            </a:endParaRPr>
          </a:p>
          <a:p>
            <a:r>
              <a:rPr lang="fr-FR" sz="1200" i="1" dirty="0" err="1">
                <a:latin typeface="Cambria"/>
                <a:ea typeface="MS Mincho"/>
                <a:cs typeface="Times"/>
              </a:rPr>
              <a:t>Glebionis</a:t>
            </a:r>
            <a:r>
              <a:rPr lang="fr-FR" sz="1200" i="1" dirty="0">
                <a:latin typeface="Cambria"/>
                <a:ea typeface="MS Mincho"/>
                <a:cs typeface="Times"/>
              </a:rPr>
              <a:t> </a:t>
            </a:r>
            <a:r>
              <a:rPr lang="fr-FR" sz="1200" i="1" dirty="0" err="1">
                <a:latin typeface="Cambria"/>
                <a:ea typeface="MS Mincho"/>
                <a:cs typeface="Times"/>
              </a:rPr>
              <a:t>segetum</a:t>
            </a:r>
            <a:endParaRPr lang="fr-FR" sz="1200" dirty="0">
              <a:latin typeface="Cambria"/>
              <a:ea typeface="MS Mincho"/>
              <a:cs typeface="Times New Roman"/>
            </a:endParaRPr>
          </a:p>
          <a:p>
            <a:pPr>
              <a:tabLst>
                <a:tab pos="432435" algn="l"/>
              </a:tabLst>
            </a:pPr>
            <a:endParaRPr lang="fr-FR" sz="975" dirty="0">
              <a:solidFill>
                <a:srgbClr val="00B050"/>
              </a:solidFill>
              <a:latin typeface="Cambria"/>
              <a:ea typeface="MS Mincho"/>
              <a:cs typeface="Times New Roma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28852" y="3128490"/>
            <a:ext cx="155099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32435" algn="l"/>
              </a:tabLst>
            </a:pPr>
            <a:r>
              <a:rPr lang="fr-FR" sz="1200" i="1" dirty="0">
                <a:latin typeface="Cambria"/>
                <a:ea typeface="MS Mincho"/>
                <a:cs typeface="Times New Roman"/>
              </a:rPr>
              <a:t>Daucus </a:t>
            </a:r>
            <a:r>
              <a:rPr lang="fr-FR" sz="1200" i="1" dirty="0" err="1">
                <a:latin typeface="Cambria"/>
                <a:ea typeface="MS Mincho"/>
                <a:cs typeface="Times New Roman"/>
              </a:rPr>
              <a:t>carota</a:t>
            </a:r>
            <a:endParaRPr lang="fr-FR" sz="1200" dirty="0">
              <a:latin typeface="Cambria"/>
              <a:ea typeface="MS Mincho"/>
              <a:cs typeface="Times New Roman"/>
            </a:endParaRPr>
          </a:p>
          <a:p>
            <a:pPr>
              <a:tabLst>
                <a:tab pos="432435" algn="l"/>
              </a:tabLst>
            </a:pPr>
            <a:r>
              <a:rPr lang="fr-FR" sz="1200" i="1" dirty="0" err="1">
                <a:solidFill>
                  <a:srgbClr val="00B050"/>
                </a:solidFill>
                <a:latin typeface="Cambria"/>
                <a:ea typeface="MS Mincho"/>
                <a:cs typeface="Times New Roman"/>
              </a:rPr>
              <a:t>Hesperis</a:t>
            </a:r>
            <a:r>
              <a:rPr lang="fr-FR" sz="1200" i="1" dirty="0">
                <a:solidFill>
                  <a:srgbClr val="00B050"/>
                </a:solidFill>
                <a:latin typeface="Cambria"/>
                <a:ea typeface="MS Mincho"/>
                <a:cs typeface="Times New Roman"/>
              </a:rPr>
              <a:t> </a:t>
            </a:r>
            <a:r>
              <a:rPr lang="fr-FR" sz="1200" i="1" dirty="0" err="1">
                <a:solidFill>
                  <a:srgbClr val="00B050"/>
                </a:solidFill>
                <a:latin typeface="Cambria"/>
                <a:ea typeface="MS Mincho"/>
                <a:cs typeface="Times New Roman"/>
              </a:rPr>
              <a:t>matronalis</a:t>
            </a:r>
            <a:endParaRPr lang="fr-FR" sz="1200" dirty="0">
              <a:solidFill>
                <a:srgbClr val="00B050"/>
              </a:solidFill>
              <a:latin typeface="Cambria"/>
              <a:ea typeface="MS Mincho"/>
              <a:cs typeface="Times New Roman"/>
            </a:endParaRPr>
          </a:p>
          <a:p>
            <a:pPr>
              <a:tabLst>
                <a:tab pos="432435" algn="l"/>
              </a:tabLst>
            </a:pPr>
            <a:r>
              <a:rPr lang="fr-FR" sz="1200" i="1" dirty="0" err="1">
                <a:latin typeface="Cambria"/>
                <a:ea typeface="MS Mincho"/>
                <a:cs typeface="Times New Roman"/>
              </a:rPr>
              <a:t>Echium</a:t>
            </a:r>
            <a:r>
              <a:rPr lang="fr-FR" sz="1200" i="1" dirty="0">
                <a:latin typeface="Cambria"/>
                <a:ea typeface="MS Mincho"/>
                <a:cs typeface="Times New Roman"/>
              </a:rPr>
              <a:t> </a:t>
            </a:r>
            <a:r>
              <a:rPr lang="fr-FR" sz="1200" i="1" dirty="0" err="1">
                <a:latin typeface="Cambria"/>
                <a:ea typeface="MS Mincho"/>
                <a:cs typeface="Times New Roman"/>
              </a:rPr>
              <a:t>vulgare</a:t>
            </a:r>
            <a:endParaRPr lang="fr-FR" sz="1200" dirty="0">
              <a:latin typeface="Cambria"/>
              <a:ea typeface="MS Mincho"/>
              <a:cs typeface="Times New Roman"/>
            </a:endParaRPr>
          </a:p>
          <a:p>
            <a:pPr>
              <a:tabLst>
                <a:tab pos="432435" algn="l"/>
              </a:tabLst>
            </a:pPr>
            <a:r>
              <a:rPr lang="fr-FR" sz="1200" i="1" dirty="0" err="1">
                <a:latin typeface="Cambria"/>
                <a:ea typeface="MS Mincho"/>
                <a:cs typeface="Times New Roman"/>
              </a:rPr>
              <a:t>Scabiosa</a:t>
            </a:r>
            <a:r>
              <a:rPr lang="fr-FR" sz="1200" i="1" dirty="0">
                <a:latin typeface="Cambria"/>
                <a:ea typeface="MS Mincho"/>
                <a:cs typeface="Times New Roman"/>
              </a:rPr>
              <a:t> </a:t>
            </a:r>
            <a:r>
              <a:rPr lang="fr-FR" sz="1200" i="1" dirty="0" err="1">
                <a:latin typeface="Cambria"/>
                <a:ea typeface="MS Mincho"/>
                <a:cs typeface="Times New Roman"/>
              </a:rPr>
              <a:t>columbaria</a:t>
            </a:r>
            <a:endParaRPr lang="fr-FR" sz="1200" dirty="0">
              <a:latin typeface="Cambria"/>
              <a:ea typeface="MS Mincho"/>
              <a:cs typeface="Times New Roman"/>
            </a:endParaRPr>
          </a:p>
          <a:p>
            <a:pPr>
              <a:tabLst>
                <a:tab pos="432435" algn="l"/>
              </a:tabLst>
            </a:pPr>
            <a:r>
              <a:rPr lang="fr-FR" sz="1200" i="1" dirty="0" err="1">
                <a:latin typeface="Cambria"/>
                <a:ea typeface="MS Mincho"/>
                <a:cs typeface="Times New Roman"/>
              </a:rPr>
              <a:t>Knautia</a:t>
            </a:r>
            <a:r>
              <a:rPr lang="fr-FR" sz="1200" i="1" dirty="0">
                <a:latin typeface="Cambria"/>
                <a:ea typeface="MS Mincho"/>
                <a:cs typeface="Times New Roman"/>
              </a:rPr>
              <a:t> </a:t>
            </a:r>
            <a:r>
              <a:rPr lang="fr-FR" sz="1200" i="1" dirty="0" err="1">
                <a:latin typeface="Cambria"/>
                <a:ea typeface="MS Mincho"/>
                <a:cs typeface="Times New Roman"/>
              </a:rPr>
              <a:t>arvensis</a:t>
            </a:r>
            <a:endParaRPr lang="fr-FR" sz="1200" dirty="0">
              <a:latin typeface="Cambria"/>
              <a:ea typeface="MS Mincho"/>
              <a:cs typeface="Times New Roman"/>
            </a:endParaRPr>
          </a:p>
          <a:p>
            <a:pPr>
              <a:tabLst>
                <a:tab pos="432435" algn="l"/>
              </a:tabLst>
            </a:pPr>
            <a:r>
              <a:rPr lang="fr-FR" sz="1200" i="1" dirty="0" err="1">
                <a:solidFill>
                  <a:srgbClr val="00B050"/>
                </a:solidFill>
                <a:highlight>
                  <a:srgbClr val="FFFF00"/>
                </a:highlight>
                <a:latin typeface="Cambria"/>
                <a:ea typeface="MS Mincho"/>
                <a:cs typeface="Times New Roman"/>
              </a:rPr>
              <a:t>Centaurea</a:t>
            </a:r>
            <a:r>
              <a:rPr lang="fr-FR" sz="1200" i="1" dirty="0">
                <a:solidFill>
                  <a:srgbClr val="00B050"/>
                </a:solidFill>
                <a:highlight>
                  <a:srgbClr val="FFFF00"/>
                </a:highlight>
                <a:latin typeface="Cambria"/>
                <a:ea typeface="MS Mincho"/>
                <a:cs typeface="Times New Roman"/>
              </a:rPr>
              <a:t> </a:t>
            </a:r>
            <a:r>
              <a:rPr lang="fr-FR" sz="1200" i="1" dirty="0" err="1">
                <a:solidFill>
                  <a:srgbClr val="00B050"/>
                </a:solidFill>
                <a:highlight>
                  <a:srgbClr val="FFFF00"/>
                </a:highlight>
                <a:latin typeface="Cambria"/>
                <a:ea typeface="MS Mincho"/>
                <a:cs typeface="Times New Roman"/>
              </a:rPr>
              <a:t>cyanus</a:t>
            </a:r>
            <a:endParaRPr lang="fr-FR" sz="1200" dirty="0">
              <a:solidFill>
                <a:srgbClr val="00B050"/>
              </a:solidFill>
              <a:highlight>
                <a:srgbClr val="FFFF00"/>
              </a:highlight>
              <a:latin typeface="Cambria"/>
              <a:ea typeface="MS Mincho"/>
              <a:cs typeface="Times New Roman"/>
            </a:endParaRPr>
          </a:p>
          <a:p>
            <a:pPr>
              <a:tabLst>
                <a:tab pos="432435" algn="l"/>
              </a:tabLst>
            </a:pPr>
            <a:r>
              <a:rPr lang="fr-FR" sz="1200" i="1" dirty="0">
                <a:solidFill>
                  <a:srgbClr val="00B050"/>
                </a:solidFill>
                <a:latin typeface="Cambria"/>
                <a:ea typeface="MS Mincho"/>
                <a:cs typeface="Times New Roman"/>
              </a:rPr>
              <a:t>Lotus </a:t>
            </a:r>
            <a:r>
              <a:rPr lang="fr-FR" sz="1200" i="1" dirty="0" err="1">
                <a:solidFill>
                  <a:srgbClr val="00B050"/>
                </a:solidFill>
                <a:latin typeface="Cambria"/>
                <a:ea typeface="MS Mincho"/>
                <a:cs typeface="Times New Roman"/>
              </a:rPr>
              <a:t>corniculatus</a:t>
            </a:r>
            <a:endParaRPr lang="fr-FR" sz="1200" dirty="0">
              <a:solidFill>
                <a:srgbClr val="00B050"/>
              </a:solidFill>
              <a:latin typeface="Cambria"/>
              <a:ea typeface="MS Mincho"/>
              <a:cs typeface="Times New Roman"/>
            </a:endParaRPr>
          </a:p>
          <a:p>
            <a:pPr>
              <a:tabLst>
                <a:tab pos="432435" algn="l"/>
              </a:tabLst>
            </a:pPr>
            <a:r>
              <a:rPr lang="fr-FR" sz="1200" i="1" dirty="0" err="1">
                <a:latin typeface="Cambria"/>
                <a:ea typeface="MS Mincho"/>
                <a:cs typeface="Times New Roman"/>
              </a:rPr>
              <a:t>Stachys</a:t>
            </a:r>
            <a:r>
              <a:rPr lang="fr-FR" sz="1200" i="1" dirty="0">
                <a:latin typeface="Cambria"/>
                <a:ea typeface="MS Mincho"/>
                <a:cs typeface="Times New Roman"/>
              </a:rPr>
              <a:t> </a:t>
            </a:r>
            <a:r>
              <a:rPr lang="fr-FR" sz="1200" i="1" dirty="0" err="1">
                <a:latin typeface="Cambria"/>
                <a:ea typeface="MS Mincho"/>
                <a:cs typeface="Times New Roman"/>
              </a:rPr>
              <a:t>officinalis</a:t>
            </a:r>
            <a:endParaRPr lang="fr-FR" sz="1200" dirty="0">
              <a:latin typeface="Cambria"/>
              <a:ea typeface="MS Mincho"/>
              <a:cs typeface="Times New Roman"/>
            </a:endParaRPr>
          </a:p>
          <a:p>
            <a:pPr>
              <a:tabLst>
                <a:tab pos="432435" algn="l"/>
              </a:tabLst>
            </a:pPr>
            <a:r>
              <a:rPr lang="fr-FR" sz="1200" i="1" dirty="0" err="1">
                <a:solidFill>
                  <a:srgbClr val="00B050"/>
                </a:solidFill>
                <a:latin typeface="Cambria"/>
                <a:ea typeface="MS Mincho"/>
                <a:cs typeface="Times New Roman"/>
              </a:rPr>
              <a:t>Oenothera</a:t>
            </a:r>
            <a:r>
              <a:rPr lang="fr-FR" sz="1200" i="1" dirty="0">
                <a:solidFill>
                  <a:srgbClr val="00B050"/>
                </a:solidFill>
                <a:latin typeface="Cambria"/>
                <a:ea typeface="MS Mincho"/>
                <a:cs typeface="Times New Roman"/>
              </a:rPr>
              <a:t> </a:t>
            </a:r>
            <a:r>
              <a:rPr lang="fr-FR" sz="1200" i="1" dirty="0" err="1">
                <a:solidFill>
                  <a:srgbClr val="00B050"/>
                </a:solidFill>
                <a:latin typeface="Cambria"/>
                <a:ea typeface="MS Mincho"/>
                <a:cs typeface="Times New Roman"/>
              </a:rPr>
              <a:t>biennis</a:t>
            </a:r>
            <a:endParaRPr lang="fr-FR" sz="1200" dirty="0">
              <a:solidFill>
                <a:srgbClr val="00B050"/>
              </a:solidFill>
              <a:latin typeface="Cambria"/>
              <a:ea typeface="MS Mincho"/>
              <a:cs typeface="Times New Roman"/>
            </a:endParaRPr>
          </a:p>
          <a:p>
            <a:pPr>
              <a:tabLst>
                <a:tab pos="432435" algn="l"/>
              </a:tabLst>
            </a:pPr>
            <a:r>
              <a:rPr lang="fr-FR" sz="1200" i="1" dirty="0" err="1">
                <a:solidFill>
                  <a:srgbClr val="00B050"/>
                </a:solidFill>
                <a:latin typeface="Cambria"/>
                <a:ea typeface="MS Mincho"/>
                <a:cs typeface="Times New Roman"/>
              </a:rPr>
              <a:t>Silene</a:t>
            </a:r>
            <a:r>
              <a:rPr lang="fr-FR" sz="1200" i="1" dirty="0">
                <a:solidFill>
                  <a:srgbClr val="00B050"/>
                </a:solidFill>
                <a:latin typeface="Cambria"/>
                <a:ea typeface="MS Mincho"/>
                <a:cs typeface="Times New Roman"/>
              </a:rPr>
              <a:t> </a:t>
            </a:r>
            <a:r>
              <a:rPr lang="fr-FR" sz="1200" i="1" dirty="0" err="1">
                <a:solidFill>
                  <a:srgbClr val="00B050"/>
                </a:solidFill>
                <a:latin typeface="Cambria"/>
                <a:ea typeface="MS Mincho"/>
                <a:cs typeface="Times New Roman"/>
              </a:rPr>
              <a:t>latifolia</a:t>
            </a:r>
            <a:r>
              <a:rPr lang="fr-FR" sz="1200" i="1" dirty="0">
                <a:solidFill>
                  <a:srgbClr val="00B050"/>
                </a:solidFill>
                <a:latin typeface="Cambria"/>
                <a:ea typeface="MS Mincho"/>
                <a:cs typeface="Times New Roman"/>
              </a:rPr>
              <a:t> alba</a:t>
            </a:r>
            <a:endParaRPr lang="fr-FR" sz="1200" dirty="0">
              <a:solidFill>
                <a:srgbClr val="00B050"/>
              </a:solidFill>
              <a:latin typeface="Cambria"/>
              <a:ea typeface="MS Mincho"/>
              <a:cs typeface="Times New Roman"/>
            </a:endParaRPr>
          </a:p>
          <a:p>
            <a:pPr>
              <a:tabLst>
                <a:tab pos="432435" algn="l"/>
              </a:tabLst>
            </a:pPr>
            <a:r>
              <a:rPr lang="fr-FR" sz="1200" i="1" dirty="0" err="1">
                <a:latin typeface="Cambria"/>
                <a:ea typeface="MS Mincho"/>
                <a:cs typeface="Times New Roman"/>
              </a:rPr>
              <a:t>Echinops</a:t>
            </a:r>
            <a:r>
              <a:rPr lang="fr-FR" sz="1200" i="1" dirty="0">
                <a:latin typeface="Cambria"/>
                <a:ea typeface="MS Mincho"/>
                <a:cs typeface="Times New Roman"/>
              </a:rPr>
              <a:t> </a:t>
            </a:r>
            <a:r>
              <a:rPr lang="fr-FR" sz="1200" i="1" dirty="0" err="1">
                <a:latin typeface="Cambria"/>
                <a:ea typeface="MS Mincho"/>
                <a:cs typeface="Times New Roman"/>
              </a:rPr>
              <a:t>sphaerocephalus</a:t>
            </a:r>
            <a:endParaRPr lang="fr-FR" sz="1200" dirty="0">
              <a:latin typeface="Cambria"/>
              <a:ea typeface="MS Mincho"/>
              <a:cs typeface="Times New Roman"/>
            </a:endParaRPr>
          </a:p>
          <a:p>
            <a:pPr>
              <a:tabLst>
                <a:tab pos="432435" algn="l"/>
              </a:tabLst>
            </a:pPr>
            <a:r>
              <a:rPr lang="fr-FR" sz="1200" i="1" dirty="0">
                <a:latin typeface="Cambria"/>
                <a:ea typeface="MS Mincho"/>
                <a:cs typeface="Times New Roman"/>
              </a:rPr>
              <a:t>Galium </a:t>
            </a:r>
            <a:r>
              <a:rPr lang="fr-FR" sz="1200" i="1" dirty="0" err="1">
                <a:latin typeface="Cambria"/>
                <a:ea typeface="MS Mincho"/>
                <a:cs typeface="Times New Roman"/>
              </a:rPr>
              <a:t>verum</a:t>
            </a:r>
            <a:endParaRPr lang="fr-FR" sz="1200" dirty="0">
              <a:latin typeface="Cambria"/>
              <a:ea typeface="MS Mincho"/>
              <a:cs typeface="Times New Roman"/>
            </a:endParaRPr>
          </a:p>
        </p:txBody>
      </p:sp>
      <p:pic>
        <p:nvPicPr>
          <p:cNvPr id="14" name="Image 1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839" y="1060221"/>
            <a:ext cx="2939023" cy="16736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ZoneTexte 9"/>
          <p:cNvSpPr txBox="1"/>
          <p:nvPr/>
        </p:nvSpPr>
        <p:spPr>
          <a:xfrm>
            <a:off x="0" y="0"/>
            <a:ext cx="6143668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nl-BE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accent3"/>
                </a:solidFill>
                <a:effectLst>
                  <a:reflection endPos="0" dir="5400000" sy="-100000" algn="bl" rotWithShape="0"/>
                </a:effectLst>
                <a:latin typeface="+mn-lt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fr-BE" sz="2800" dirty="0"/>
              <a:t>LES RESULTATS</a:t>
            </a:r>
          </a:p>
        </p:txBody>
      </p:sp>
    </p:spTree>
    <p:extLst>
      <p:ext uri="{BB962C8B-B14F-4D97-AF65-F5344CB8AC3E}">
        <p14:creationId xmlns:p14="http://schemas.microsoft.com/office/powerpoint/2010/main" val="4254532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i="1" dirty="0">
                <a:solidFill>
                  <a:srgbClr val="00B050"/>
                </a:solidFill>
                <a:latin typeface="Cambria"/>
                <a:ea typeface="MS Mincho"/>
                <a:cs typeface="Times"/>
              </a:rPr>
              <a:t>Trifolium </a:t>
            </a:r>
            <a:r>
              <a:rPr lang="fr-FR" i="1" dirty="0" err="1">
                <a:solidFill>
                  <a:srgbClr val="00B050"/>
                </a:solidFill>
                <a:latin typeface="Cambria"/>
                <a:ea typeface="MS Mincho"/>
                <a:cs typeface="Times"/>
              </a:rPr>
              <a:t>pratense</a:t>
            </a:r>
            <a:endParaRPr lang="fr-FR" dirty="0">
              <a:solidFill>
                <a:srgbClr val="00B050"/>
              </a:solidFill>
              <a:latin typeface="Cambria"/>
              <a:ea typeface="MS Mincho"/>
              <a:cs typeface="Times New Roman"/>
            </a:endParaRPr>
          </a:p>
          <a:p>
            <a:r>
              <a:rPr lang="nl-BE" dirty="0"/>
              <a:t>= Red </a:t>
            </a:r>
            <a:r>
              <a:rPr lang="nl-BE" dirty="0" err="1"/>
              <a:t>clover</a:t>
            </a:r>
            <a:endParaRPr lang="nl-BE" dirty="0"/>
          </a:p>
          <a:p>
            <a:r>
              <a:rPr lang="nl-BE" dirty="0" err="1"/>
              <a:t>Good</a:t>
            </a:r>
            <a:r>
              <a:rPr lang="nl-BE" dirty="0"/>
              <a:t> </a:t>
            </a:r>
            <a:r>
              <a:rPr lang="nl-BE" dirty="0" err="1"/>
              <a:t>for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35" y="3312367"/>
            <a:ext cx="1758446" cy="1567543"/>
          </a:xfrm>
          <a:prstGeom prst="rect">
            <a:avLst/>
          </a:prstGeom>
          <a:ln>
            <a:solidFill>
              <a:srgbClr val="77BE44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935" y="5249009"/>
            <a:ext cx="1736488" cy="1354861"/>
          </a:xfrm>
          <a:prstGeom prst="rect">
            <a:avLst/>
          </a:prstGeom>
          <a:ln>
            <a:solidFill>
              <a:srgbClr val="77BE44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934" y="963049"/>
            <a:ext cx="1736488" cy="1798812"/>
          </a:xfrm>
          <a:prstGeom prst="rect">
            <a:avLst/>
          </a:prstGeom>
          <a:ln>
            <a:solidFill>
              <a:srgbClr val="77BE44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6980071" y="96047"/>
            <a:ext cx="2081214" cy="768373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9705233"/>
              </p:ext>
            </p:extLst>
          </p:nvPr>
        </p:nvGraphicFramePr>
        <p:xfrm>
          <a:off x="2262554" y="259534"/>
          <a:ext cx="6405585" cy="64058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223227">
                  <a:extLst>
                    <a:ext uri="{9D8B030D-6E8A-4147-A177-3AD203B41FA5}">
                      <a16:colId xmlns="" xmlns:a16="http://schemas.microsoft.com/office/drawing/2014/main" val="4122518018"/>
                    </a:ext>
                  </a:extLst>
                </a:gridCol>
                <a:gridCol w="2171056">
                  <a:extLst>
                    <a:ext uri="{9D8B030D-6E8A-4147-A177-3AD203B41FA5}">
                      <a16:colId xmlns="" xmlns:a16="http://schemas.microsoft.com/office/drawing/2014/main" val="2204713750"/>
                    </a:ext>
                  </a:extLst>
                </a:gridCol>
                <a:gridCol w="2011302">
                  <a:extLst>
                    <a:ext uri="{9D8B030D-6E8A-4147-A177-3AD203B41FA5}">
                      <a16:colId xmlns="" xmlns:a16="http://schemas.microsoft.com/office/drawing/2014/main" val="4664205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BE" dirty="0"/>
                        <a:t>Plantensoort</a:t>
                      </a:r>
                      <a:endParaRPr lang="en-GB" dirty="0"/>
                    </a:p>
                  </a:txBody>
                  <a:tcPr marL="68580" marR="68580"/>
                </a:tc>
                <a:tc gridSpan="2">
                  <a:txBody>
                    <a:bodyPr/>
                    <a:lstStyle/>
                    <a:p>
                      <a:r>
                        <a:rPr lang="nl-BE" dirty="0"/>
                        <a:t>Goed voor </a:t>
                      </a:r>
                      <a:r>
                        <a:rPr lang="nl-BE" dirty="0" err="1"/>
                        <a:t>pollinator</a:t>
                      </a:r>
                      <a:r>
                        <a:rPr lang="nl-BE" dirty="0"/>
                        <a:t>:</a:t>
                      </a:r>
                      <a:endParaRPr lang="en-GB" dirty="0"/>
                    </a:p>
                  </a:txBody>
                  <a:tcPr marL="68580" marR="6858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99205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Trifolium </a:t>
                      </a:r>
                      <a:r>
                        <a:rPr lang="fr-FR" dirty="0" err="1"/>
                        <a:t>pratense</a:t>
                      </a:r>
                      <a:endParaRPr lang="fr-FR" dirty="0"/>
                    </a:p>
                    <a:p>
                      <a:r>
                        <a:rPr lang="nl-BE" dirty="0"/>
                        <a:t>(= Red klover, rode klaver, </a:t>
                      </a:r>
                      <a:r>
                        <a:rPr lang="en-GB" sz="1800" kern="1200" dirty="0" err="1">
                          <a:effectLst/>
                        </a:rPr>
                        <a:t>Trèfle</a:t>
                      </a:r>
                      <a:r>
                        <a:rPr lang="en-GB" sz="1800" kern="1200" dirty="0">
                          <a:effectLst/>
                        </a:rPr>
                        <a:t> </a:t>
                      </a:r>
                      <a:r>
                        <a:rPr lang="en-GB" sz="1800" kern="1200" dirty="0" err="1">
                          <a:effectLst/>
                        </a:rPr>
                        <a:t>commun</a:t>
                      </a:r>
                      <a:r>
                        <a:rPr lang="nl-BE" dirty="0"/>
                        <a:t>)</a:t>
                      </a:r>
                      <a:endParaRPr lang="en-GB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nl-BE" dirty="0" err="1"/>
                        <a:t>Bombus</a:t>
                      </a:r>
                      <a:r>
                        <a:rPr lang="nl-BE" dirty="0"/>
                        <a:t> </a:t>
                      </a:r>
                      <a:r>
                        <a:rPr lang="nl-BE" dirty="0" err="1"/>
                        <a:t>terrestris</a:t>
                      </a:r>
                      <a:endParaRPr lang="nl-BE" dirty="0"/>
                    </a:p>
                    <a:p>
                      <a:r>
                        <a:rPr lang="nl-BE" dirty="0" err="1"/>
                        <a:t>Bombus</a:t>
                      </a:r>
                      <a:r>
                        <a:rPr lang="nl-BE" dirty="0"/>
                        <a:t> </a:t>
                      </a:r>
                      <a:r>
                        <a:rPr lang="nl-BE" dirty="0" err="1"/>
                        <a:t>lapidarius</a:t>
                      </a:r>
                      <a:endParaRPr lang="nl-BE" dirty="0"/>
                    </a:p>
                    <a:p>
                      <a:r>
                        <a:rPr lang="nl-BE" dirty="0" err="1"/>
                        <a:t>Bombus</a:t>
                      </a:r>
                      <a:r>
                        <a:rPr lang="nl-BE" dirty="0"/>
                        <a:t> </a:t>
                      </a:r>
                      <a:r>
                        <a:rPr lang="nl-BE" dirty="0" err="1"/>
                        <a:t>pascuorum</a:t>
                      </a:r>
                      <a:endParaRPr lang="nl-BE" dirty="0"/>
                    </a:p>
                    <a:p>
                      <a:r>
                        <a:rPr lang="nl-BE" dirty="0" err="1"/>
                        <a:t>Bombus</a:t>
                      </a:r>
                      <a:r>
                        <a:rPr lang="nl-BE" dirty="0"/>
                        <a:t> </a:t>
                      </a:r>
                      <a:r>
                        <a:rPr lang="nl-BE" dirty="0" err="1"/>
                        <a:t>lucorum</a:t>
                      </a:r>
                      <a:endParaRPr lang="nl-BE" dirty="0"/>
                    </a:p>
                    <a:p>
                      <a:r>
                        <a:rPr lang="nl-BE" dirty="0" err="1"/>
                        <a:t>Bombus</a:t>
                      </a:r>
                      <a:r>
                        <a:rPr lang="nl-BE" dirty="0"/>
                        <a:t> </a:t>
                      </a:r>
                      <a:r>
                        <a:rPr lang="nl-BE" dirty="0" err="1"/>
                        <a:t>campestris</a:t>
                      </a:r>
                      <a:endParaRPr lang="nl-BE" dirty="0"/>
                    </a:p>
                    <a:p>
                      <a:r>
                        <a:rPr lang="nl-BE" sz="1200" dirty="0"/>
                        <a:t>...</a:t>
                      </a:r>
                    </a:p>
                    <a:p>
                      <a:r>
                        <a:rPr lang="nl-BE" dirty="0" err="1"/>
                        <a:t>Andrena</a:t>
                      </a:r>
                      <a:r>
                        <a:rPr lang="nl-BE" dirty="0"/>
                        <a:t> </a:t>
                      </a:r>
                      <a:r>
                        <a:rPr lang="nl-BE" dirty="0" err="1"/>
                        <a:t>sp</a:t>
                      </a:r>
                      <a:r>
                        <a:rPr lang="nl-BE" dirty="0"/>
                        <a:t>.</a:t>
                      </a:r>
                    </a:p>
                    <a:p>
                      <a:r>
                        <a:rPr lang="nl-BE" dirty="0" err="1"/>
                        <a:t>Eucera</a:t>
                      </a:r>
                      <a:r>
                        <a:rPr lang="nl-BE" dirty="0"/>
                        <a:t> </a:t>
                      </a:r>
                      <a:r>
                        <a:rPr lang="nl-BE" dirty="0" err="1"/>
                        <a:t>sp</a:t>
                      </a:r>
                      <a:r>
                        <a:rPr lang="nl-BE" dirty="0"/>
                        <a:t>.</a:t>
                      </a:r>
                    </a:p>
                    <a:p>
                      <a:r>
                        <a:rPr lang="nl-BE" dirty="0" err="1"/>
                        <a:t>Lassioglossum</a:t>
                      </a:r>
                      <a:r>
                        <a:rPr lang="nl-BE" dirty="0"/>
                        <a:t> </a:t>
                      </a:r>
                      <a:r>
                        <a:rPr lang="nl-BE" dirty="0" err="1"/>
                        <a:t>sp</a:t>
                      </a:r>
                      <a:r>
                        <a:rPr lang="nl-BE" dirty="0"/>
                        <a:t>.</a:t>
                      </a:r>
                    </a:p>
                    <a:p>
                      <a:r>
                        <a:rPr lang="nl-BE" sz="1200" dirty="0"/>
                        <a:t>…</a:t>
                      </a:r>
                      <a:endParaRPr lang="nl-BE" sz="1200" i="1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nl-BE" dirty="0" err="1"/>
                        <a:t>Colias</a:t>
                      </a:r>
                      <a:r>
                        <a:rPr lang="nl-BE" dirty="0"/>
                        <a:t> </a:t>
                      </a:r>
                      <a:r>
                        <a:rPr lang="nl-BE" dirty="0" err="1"/>
                        <a:t>hyale</a:t>
                      </a:r>
                      <a:endParaRPr lang="nl-BE" dirty="0"/>
                    </a:p>
                    <a:p>
                      <a:r>
                        <a:rPr lang="nl-BE" dirty="0" err="1"/>
                        <a:t>Polyommatus</a:t>
                      </a:r>
                      <a:r>
                        <a:rPr lang="nl-BE" dirty="0"/>
                        <a:t> </a:t>
                      </a:r>
                      <a:r>
                        <a:rPr lang="nl-BE" dirty="0" err="1"/>
                        <a:t>icarus</a:t>
                      </a:r>
                      <a:endParaRPr lang="nl-BE" dirty="0"/>
                    </a:p>
                    <a:p>
                      <a:r>
                        <a:rPr lang="nl-BE" dirty="0"/>
                        <a:t>Vanessa </a:t>
                      </a:r>
                      <a:r>
                        <a:rPr lang="nl-BE" dirty="0" err="1"/>
                        <a:t>cardui</a:t>
                      </a:r>
                      <a:endParaRPr lang="nl-BE" dirty="0"/>
                    </a:p>
                    <a:p>
                      <a:r>
                        <a:rPr lang="nl-BE" dirty="0" err="1"/>
                        <a:t>Lycaena</a:t>
                      </a:r>
                      <a:r>
                        <a:rPr lang="nl-BE" dirty="0"/>
                        <a:t> </a:t>
                      </a:r>
                      <a:r>
                        <a:rPr lang="nl-BE" dirty="0" err="1"/>
                        <a:t>phlaeas</a:t>
                      </a:r>
                      <a:endParaRPr lang="nl-BE" dirty="0"/>
                    </a:p>
                    <a:p>
                      <a:r>
                        <a:rPr lang="nl-BE" dirty="0" err="1"/>
                        <a:t>Maniola</a:t>
                      </a:r>
                      <a:r>
                        <a:rPr lang="nl-BE" dirty="0"/>
                        <a:t> </a:t>
                      </a:r>
                      <a:r>
                        <a:rPr lang="nl-BE" dirty="0" err="1"/>
                        <a:t>jurtina</a:t>
                      </a:r>
                      <a:endParaRPr lang="nl-BE" dirty="0"/>
                    </a:p>
                    <a:p>
                      <a:r>
                        <a:rPr lang="nl-BE" dirty="0" err="1"/>
                        <a:t>Thymelicus</a:t>
                      </a:r>
                      <a:r>
                        <a:rPr lang="nl-BE" dirty="0"/>
                        <a:t> </a:t>
                      </a:r>
                      <a:r>
                        <a:rPr lang="nl-BE" dirty="0" err="1"/>
                        <a:t>lineola</a:t>
                      </a:r>
                      <a:endParaRPr lang="nl-BE" dirty="0"/>
                    </a:p>
                    <a:p>
                      <a:r>
                        <a:rPr lang="nl-BE" sz="1200" dirty="0"/>
                        <a:t>…</a:t>
                      </a:r>
                    </a:p>
                    <a:p>
                      <a:r>
                        <a:rPr lang="en-GB" dirty="0" err="1">
                          <a:effectLst/>
                        </a:rPr>
                        <a:t>Rhingia</a:t>
                      </a:r>
                      <a:r>
                        <a:rPr lang="en-GB" dirty="0">
                          <a:effectLst/>
                        </a:rPr>
                        <a:t> </a:t>
                      </a:r>
                      <a:r>
                        <a:rPr lang="en-GB" dirty="0" err="1">
                          <a:effectLst/>
                        </a:rPr>
                        <a:t>campestris</a:t>
                      </a:r>
                      <a:endParaRPr lang="en-GB" dirty="0">
                        <a:effectLst/>
                      </a:endParaRPr>
                    </a:p>
                    <a:p>
                      <a:r>
                        <a:rPr lang="nl-BE" sz="1200" dirty="0">
                          <a:effectLst/>
                        </a:rPr>
                        <a:t>…</a:t>
                      </a:r>
                      <a:endParaRPr lang="en-GB" sz="1200" i="1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186900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 err="1"/>
                        <a:t>Centaurea</a:t>
                      </a:r>
                      <a:r>
                        <a:rPr lang="en-GB" sz="1800" kern="1200" dirty="0"/>
                        <a:t> </a:t>
                      </a:r>
                      <a:r>
                        <a:rPr lang="en-GB" sz="1800" kern="1200" dirty="0" err="1"/>
                        <a:t>cyanus</a:t>
                      </a:r>
                      <a:endParaRPr lang="en-GB" sz="1800" kern="1200" dirty="0"/>
                    </a:p>
                    <a:p>
                      <a:r>
                        <a:rPr lang="nl-BE" dirty="0"/>
                        <a:t>(= </a:t>
                      </a:r>
                      <a:r>
                        <a:rPr lang="nl-BE" dirty="0" err="1"/>
                        <a:t>Cornflower</a:t>
                      </a:r>
                      <a:r>
                        <a:rPr lang="nl-BE" dirty="0"/>
                        <a:t>, korenbloem, </a:t>
                      </a:r>
                      <a:r>
                        <a:rPr lang="nl-BE" dirty="0" err="1"/>
                        <a:t>Bleuet</a:t>
                      </a:r>
                      <a:r>
                        <a:rPr lang="nl-BE" dirty="0"/>
                        <a:t> des </a:t>
                      </a:r>
                      <a:r>
                        <a:rPr lang="nl-BE" dirty="0" err="1"/>
                        <a:t>champs</a:t>
                      </a:r>
                      <a:r>
                        <a:rPr lang="nl-BE" dirty="0"/>
                        <a:t>)</a:t>
                      </a:r>
                      <a:endParaRPr lang="en-GB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dirty="0" err="1"/>
                        <a:t>Bombus</a:t>
                      </a:r>
                      <a:r>
                        <a:rPr lang="nl-BE" dirty="0"/>
                        <a:t> </a:t>
                      </a:r>
                      <a:r>
                        <a:rPr lang="nl-BE" dirty="0" err="1"/>
                        <a:t>lucorum</a:t>
                      </a:r>
                      <a:endParaRPr lang="nl-BE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dirty="0" err="1"/>
                        <a:t>Bombus</a:t>
                      </a:r>
                      <a:r>
                        <a:rPr lang="nl-BE" dirty="0"/>
                        <a:t> </a:t>
                      </a:r>
                      <a:r>
                        <a:rPr lang="nl-BE" dirty="0" err="1"/>
                        <a:t>pratorum</a:t>
                      </a:r>
                      <a:endParaRPr lang="nl-BE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dirty="0" err="1"/>
                        <a:t>Bombus</a:t>
                      </a:r>
                      <a:r>
                        <a:rPr lang="nl-BE" dirty="0"/>
                        <a:t> </a:t>
                      </a:r>
                      <a:r>
                        <a:rPr lang="nl-BE" dirty="0" err="1"/>
                        <a:t>lapidarius</a:t>
                      </a:r>
                      <a:endParaRPr lang="nl-BE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200" dirty="0"/>
                        <a:t>…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dirty="0" err="1"/>
                        <a:t>Andrena</a:t>
                      </a:r>
                      <a:r>
                        <a:rPr lang="nl-BE" dirty="0"/>
                        <a:t> </a:t>
                      </a:r>
                      <a:r>
                        <a:rPr lang="nl-BE" dirty="0" err="1"/>
                        <a:t>flavipes</a:t>
                      </a:r>
                      <a:r>
                        <a:rPr lang="nl-BE" dirty="0"/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dirty="0" err="1"/>
                        <a:t>Andrena</a:t>
                      </a:r>
                      <a:r>
                        <a:rPr lang="nl-BE" dirty="0"/>
                        <a:t> </a:t>
                      </a:r>
                      <a:r>
                        <a:rPr lang="nl-BE" dirty="0" err="1"/>
                        <a:t>sp</a:t>
                      </a:r>
                      <a:r>
                        <a:rPr lang="nl-BE" dirty="0"/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dirty="0" err="1"/>
                        <a:t>Lasioglossum</a:t>
                      </a:r>
                      <a:r>
                        <a:rPr lang="nl-BE" dirty="0"/>
                        <a:t> </a:t>
                      </a:r>
                      <a:r>
                        <a:rPr lang="nl-BE" dirty="0" err="1"/>
                        <a:t>sp</a:t>
                      </a:r>
                      <a:r>
                        <a:rPr lang="nl-BE" dirty="0"/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200" dirty="0"/>
                        <a:t>…</a:t>
                      </a:r>
                      <a:endParaRPr lang="nl-BE" sz="1200" i="1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dirty="0" err="1"/>
                        <a:t>Thymelicus</a:t>
                      </a:r>
                      <a:r>
                        <a:rPr lang="nl-BE" dirty="0"/>
                        <a:t> </a:t>
                      </a:r>
                      <a:r>
                        <a:rPr lang="nl-BE" dirty="0" err="1"/>
                        <a:t>lineola</a:t>
                      </a:r>
                      <a:endParaRPr lang="nl-BE" dirty="0"/>
                    </a:p>
                    <a:p>
                      <a:r>
                        <a:rPr lang="en-GB" dirty="0" err="1">
                          <a:effectLst/>
                        </a:rPr>
                        <a:t>Maniola</a:t>
                      </a:r>
                      <a:r>
                        <a:rPr lang="en-GB" dirty="0">
                          <a:effectLst/>
                        </a:rPr>
                        <a:t> </a:t>
                      </a:r>
                      <a:r>
                        <a:rPr lang="en-GB" dirty="0" err="1">
                          <a:effectLst/>
                        </a:rPr>
                        <a:t>jurtina</a:t>
                      </a:r>
                      <a:endParaRPr lang="en-GB" dirty="0">
                        <a:effectLst/>
                      </a:endParaRPr>
                    </a:p>
                    <a:p>
                      <a:r>
                        <a:rPr lang="nl-BE" dirty="0">
                          <a:effectLst/>
                        </a:rPr>
                        <a:t>G</a:t>
                      </a:r>
                      <a:r>
                        <a:rPr lang="en-GB" dirty="0" err="1">
                          <a:effectLst/>
                        </a:rPr>
                        <a:t>onepteryx</a:t>
                      </a:r>
                      <a:r>
                        <a:rPr lang="en-GB" dirty="0">
                          <a:effectLst/>
                        </a:rPr>
                        <a:t> </a:t>
                      </a:r>
                      <a:r>
                        <a:rPr lang="en-GB" dirty="0" err="1">
                          <a:effectLst/>
                        </a:rPr>
                        <a:t>rhamni</a:t>
                      </a:r>
                      <a:endParaRPr lang="en-GB" dirty="0">
                        <a:effectLst/>
                      </a:endParaRPr>
                    </a:p>
                    <a:p>
                      <a:r>
                        <a:rPr lang="nl-BE" dirty="0">
                          <a:effectLst/>
                        </a:rPr>
                        <a:t>P</a:t>
                      </a:r>
                      <a:r>
                        <a:rPr lang="en-GB" dirty="0" err="1">
                          <a:effectLst/>
                        </a:rPr>
                        <a:t>ierris</a:t>
                      </a:r>
                      <a:r>
                        <a:rPr lang="en-GB" dirty="0">
                          <a:effectLst/>
                        </a:rPr>
                        <a:t> </a:t>
                      </a:r>
                      <a:r>
                        <a:rPr lang="en-GB" dirty="0" err="1">
                          <a:effectLst/>
                        </a:rPr>
                        <a:t>brassicae</a:t>
                      </a:r>
                      <a:endParaRPr lang="en-GB" dirty="0">
                        <a:effectLst/>
                      </a:endParaRPr>
                    </a:p>
                    <a:p>
                      <a:r>
                        <a:rPr lang="nl-BE" sz="1200" dirty="0"/>
                        <a:t>…</a:t>
                      </a:r>
                    </a:p>
                    <a:p>
                      <a:r>
                        <a:rPr lang="en-GB" dirty="0" err="1">
                          <a:effectLst/>
                        </a:rPr>
                        <a:t>Eupeodes</a:t>
                      </a:r>
                      <a:r>
                        <a:rPr lang="en-GB" dirty="0">
                          <a:effectLst/>
                        </a:rPr>
                        <a:t> </a:t>
                      </a:r>
                      <a:r>
                        <a:rPr lang="en-GB" dirty="0" err="1">
                          <a:effectLst/>
                        </a:rPr>
                        <a:t>corollae</a:t>
                      </a:r>
                      <a:endParaRPr lang="en-GB" dirty="0">
                        <a:effectLst/>
                      </a:endParaRPr>
                    </a:p>
                    <a:p>
                      <a:r>
                        <a:rPr lang="en-GB" dirty="0" err="1">
                          <a:effectLst/>
                        </a:rPr>
                        <a:t>Rhingia</a:t>
                      </a:r>
                      <a:r>
                        <a:rPr lang="en-GB" dirty="0">
                          <a:effectLst/>
                        </a:rPr>
                        <a:t> </a:t>
                      </a:r>
                      <a:r>
                        <a:rPr lang="en-GB" dirty="0" err="1">
                          <a:effectLst/>
                        </a:rPr>
                        <a:t>campestris</a:t>
                      </a:r>
                      <a:endParaRPr lang="en-GB" dirty="0">
                        <a:effectLst/>
                      </a:endParaRPr>
                    </a:p>
                    <a:p>
                      <a:r>
                        <a:rPr lang="nl-BE" sz="1200" dirty="0">
                          <a:effectLst/>
                        </a:rPr>
                        <a:t>…</a:t>
                      </a:r>
                      <a:endParaRPr lang="en-GB" sz="1200" i="1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3391150327"/>
                  </a:ext>
                </a:extLst>
              </a:tr>
              <a:tr h="11125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Papaver </a:t>
                      </a:r>
                      <a:r>
                        <a:rPr lang="fr-FR" sz="1800" dirty="0" err="1"/>
                        <a:t>dubium</a:t>
                      </a:r>
                      <a:endParaRPr lang="fr-FR" sz="1800" dirty="0"/>
                    </a:p>
                    <a:p>
                      <a:r>
                        <a:rPr lang="nl-BE" dirty="0"/>
                        <a:t>(= </a:t>
                      </a:r>
                      <a:r>
                        <a:rPr lang="nl-BE" dirty="0" err="1"/>
                        <a:t>Poppy</a:t>
                      </a:r>
                      <a:r>
                        <a:rPr lang="nl-BE" dirty="0"/>
                        <a:t>, bleke klaproos, </a:t>
                      </a:r>
                      <a:r>
                        <a:rPr lang="en-GB" sz="1800" kern="1200" dirty="0" err="1">
                          <a:effectLst/>
                        </a:rPr>
                        <a:t>Pavot</a:t>
                      </a:r>
                      <a:r>
                        <a:rPr lang="en-GB" sz="1800" kern="1200" dirty="0">
                          <a:effectLst/>
                        </a:rPr>
                        <a:t> </a:t>
                      </a:r>
                      <a:r>
                        <a:rPr lang="en-GB" sz="1800" kern="1200" dirty="0" err="1">
                          <a:effectLst/>
                        </a:rPr>
                        <a:t>douteux</a:t>
                      </a:r>
                      <a:r>
                        <a:rPr lang="en-GB" sz="1800" kern="1200" dirty="0">
                          <a:effectLst/>
                        </a:rPr>
                        <a:t>)</a:t>
                      </a:r>
                      <a:endParaRPr lang="en-GB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nl-BE" dirty="0" err="1"/>
                        <a:t>Bombus</a:t>
                      </a:r>
                      <a:r>
                        <a:rPr lang="nl-BE" dirty="0"/>
                        <a:t> </a:t>
                      </a:r>
                      <a:r>
                        <a:rPr lang="nl-BE" dirty="0" err="1"/>
                        <a:t>terrestris</a:t>
                      </a:r>
                      <a:endParaRPr lang="nl-BE" dirty="0"/>
                    </a:p>
                    <a:p>
                      <a:r>
                        <a:rPr lang="nl-BE" dirty="0" err="1"/>
                        <a:t>Bombus</a:t>
                      </a:r>
                      <a:r>
                        <a:rPr lang="nl-BE" dirty="0"/>
                        <a:t> </a:t>
                      </a:r>
                      <a:r>
                        <a:rPr lang="nl-BE" dirty="0" err="1"/>
                        <a:t>lucorum</a:t>
                      </a:r>
                      <a:endParaRPr lang="nl-BE" dirty="0"/>
                    </a:p>
                    <a:p>
                      <a:r>
                        <a:rPr lang="nl-BE" sz="1200" dirty="0"/>
                        <a:t>…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GB" dirty="0" err="1">
                          <a:effectLst/>
                        </a:rPr>
                        <a:t>Pieris</a:t>
                      </a:r>
                      <a:r>
                        <a:rPr lang="en-GB" dirty="0">
                          <a:effectLst/>
                        </a:rPr>
                        <a:t> </a:t>
                      </a:r>
                      <a:r>
                        <a:rPr lang="en-GB" dirty="0" err="1">
                          <a:effectLst/>
                        </a:rPr>
                        <a:t>brassicae</a:t>
                      </a:r>
                      <a:endParaRPr lang="en-GB" dirty="0">
                        <a:effectLst/>
                      </a:endParaRPr>
                    </a:p>
                    <a:p>
                      <a:r>
                        <a:rPr lang="en-GB" sz="1200" dirty="0">
                          <a:effectLst/>
                        </a:rPr>
                        <a:t>…</a:t>
                      </a:r>
                    </a:p>
                    <a:p>
                      <a:r>
                        <a:rPr lang="en-GB" dirty="0" err="1">
                          <a:effectLst/>
                        </a:rPr>
                        <a:t>Episyrphus</a:t>
                      </a:r>
                      <a:r>
                        <a:rPr lang="en-GB" dirty="0">
                          <a:effectLst/>
                        </a:rPr>
                        <a:t> </a:t>
                      </a:r>
                      <a:r>
                        <a:rPr lang="en-GB" dirty="0" err="1">
                          <a:effectLst/>
                        </a:rPr>
                        <a:t>balteatus</a:t>
                      </a:r>
                      <a:endParaRPr lang="en-GB" dirty="0"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effectLst/>
                        </a:rPr>
                        <a:t>…</a:t>
                      </a:r>
                      <a:endParaRPr lang="en-GB" sz="1200" i="1" dirty="0">
                        <a:effectLst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32383036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0518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308"/>
            <a:ext cx="8229600" cy="714407"/>
          </a:xfrm>
        </p:spPr>
        <p:txBody>
          <a:bodyPr/>
          <a:lstStyle/>
          <a:p>
            <a:pPr algn="l" defTabSz="457200" eaLnBrk="1" hangingPunct="1"/>
            <a:r>
              <a:rPr lang="nl-BE" sz="1800" dirty="0">
                <a:latin typeface="+mn-lt"/>
                <a:ea typeface="+mn-ea"/>
                <a:cs typeface="+mn-cs"/>
              </a:rPr>
              <a:t>Aanplantingen project Knokke – monitoring bijen</a:t>
            </a:r>
            <a:endParaRPr lang="en-GB" sz="1800" dirty="0"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4592" t="26508" r="26429" b="11995"/>
          <a:stretch/>
        </p:blipFill>
        <p:spPr>
          <a:xfrm>
            <a:off x="559837" y="985432"/>
            <a:ext cx="3023117" cy="36085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7119" y="4625254"/>
            <a:ext cx="336835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/>
              <a:t>Houten</a:t>
            </a:r>
            <a:r>
              <a:rPr lang="en-GB" dirty="0"/>
              <a:t> </a:t>
            </a:r>
            <a:r>
              <a:rPr lang="en-GB" dirty="0" err="1"/>
              <a:t>bloembakken</a:t>
            </a:r>
            <a:r>
              <a:rPr lang="en-GB" dirty="0"/>
              <a:t> en </a:t>
            </a:r>
            <a:r>
              <a:rPr lang="en-GB" dirty="0" err="1" smtClean="0"/>
              <a:t>nestgelegenheden</a:t>
            </a:r>
            <a:endParaRPr lang="en-GB" dirty="0"/>
          </a:p>
          <a:p>
            <a:endParaRPr lang="en-GB" sz="1400" dirty="0"/>
          </a:p>
          <a:p>
            <a:endParaRPr lang="en-GB" sz="1400" dirty="0"/>
          </a:p>
          <a:p>
            <a:r>
              <a:rPr lang="en-GB" sz="1400" dirty="0"/>
              <a:t>( </a:t>
            </a:r>
            <a:r>
              <a:rPr lang="en-GB" sz="1400" dirty="0" err="1"/>
              <a:t>foto’s</a:t>
            </a:r>
            <a:r>
              <a:rPr lang="en-GB" sz="1400" dirty="0"/>
              <a:t> © Kris </a:t>
            </a:r>
            <a:r>
              <a:rPr lang="en-GB" sz="1400" dirty="0" err="1"/>
              <a:t>Struyf</a:t>
            </a:r>
            <a:r>
              <a:rPr lang="en-GB" sz="1400" dirty="0"/>
              <a:t>, </a:t>
            </a:r>
            <a:r>
              <a:rPr lang="en-GB" sz="1400" dirty="0" err="1"/>
              <a:t>Natuurpunt</a:t>
            </a:r>
            <a:r>
              <a:rPr lang="en-GB" sz="1400" dirty="0"/>
              <a:t>) </a:t>
            </a:r>
          </a:p>
        </p:txBody>
      </p:sp>
      <p:sp>
        <p:nvSpPr>
          <p:cNvPr id="6" name="Rectangle 5"/>
          <p:cNvSpPr/>
          <p:nvPr/>
        </p:nvSpPr>
        <p:spPr>
          <a:xfrm>
            <a:off x="4467107" y="4291954"/>
            <a:ext cx="46768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 err="1"/>
              <a:t>Duinzijdebij</a:t>
            </a:r>
            <a:r>
              <a:rPr lang="en-GB" i="1" dirty="0"/>
              <a:t> (</a:t>
            </a:r>
            <a:r>
              <a:rPr lang="en-GB" i="1" dirty="0" err="1"/>
              <a:t>Colletes</a:t>
            </a:r>
            <a:r>
              <a:rPr lang="en-GB" i="1" dirty="0"/>
              <a:t> </a:t>
            </a:r>
            <a:r>
              <a:rPr lang="en-GB" i="1" dirty="0" err="1"/>
              <a:t>fodiens</a:t>
            </a:r>
            <a:r>
              <a:rPr lang="en-GB" i="1" dirty="0"/>
              <a:t>) – </a:t>
            </a:r>
            <a:r>
              <a:rPr lang="en-GB" i="1" dirty="0" err="1"/>
              <a:t>Zeldzaam</a:t>
            </a:r>
            <a:r>
              <a:rPr lang="en-GB" i="1" dirty="0"/>
              <a:t>!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4645351" y="6317333"/>
            <a:ext cx="3593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Gewone</a:t>
            </a:r>
            <a:r>
              <a:rPr lang="en-GB" dirty="0"/>
              <a:t> </a:t>
            </a:r>
            <a:r>
              <a:rPr lang="en-GB" dirty="0" err="1"/>
              <a:t>viltbij</a:t>
            </a:r>
            <a:r>
              <a:rPr lang="en-GB" dirty="0"/>
              <a:t>  (</a:t>
            </a:r>
            <a:r>
              <a:rPr lang="en-GB" i="1" dirty="0" err="1"/>
              <a:t>Epeolus</a:t>
            </a:r>
            <a:r>
              <a:rPr lang="en-GB" i="1" dirty="0"/>
              <a:t> </a:t>
            </a:r>
            <a:r>
              <a:rPr lang="en-GB" i="1" dirty="0" err="1"/>
              <a:t>variegatus</a:t>
            </a:r>
            <a:r>
              <a:rPr lang="en-GB" dirty="0"/>
              <a:t>)</a:t>
            </a:r>
            <a:r>
              <a:rPr lang="en-GB" i="1" dirty="0"/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9675" t="29048" r="28163" b="22975"/>
          <a:stretch/>
        </p:blipFill>
        <p:spPr>
          <a:xfrm>
            <a:off x="4954555" y="4770897"/>
            <a:ext cx="2975462" cy="15394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6123" t="26871" r="5000" b="20703"/>
          <a:stretch/>
        </p:blipFill>
        <p:spPr>
          <a:xfrm>
            <a:off x="3956181" y="767901"/>
            <a:ext cx="4730619" cy="15696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64848" y="2337533"/>
            <a:ext cx="46431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Lathyrusbij</a:t>
            </a:r>
            <a:r>
              <a:rPr lang="en-GB" dirty="0"/>
              <a:t> (</a:t>
            </a:r>
            <a:r>
              <a:rPr lang="en-GB" i="1" dirty="0" err="1"/>
              <a:t>Megachile</a:t>
            </a:r>
            <a:r>
              <a:rPr lang="en-GB" i="1" dirty="0"/>
              <a:t> </a:t>
            </a:r>
            <a:r>
              <a:rPr lang="en-GB" i="1" dirty="0" err="1"/>
              <a:t>ericetorum</a:t>
            </a:r>
            <a:r>
              <a:rPr lang="en-GB" dirty="0"/>
              <a:t>) – </a:t>
            </a:r>
            <a:r>
              <a:rPr lang="en-GB" i="1" dirty="0" err="1"/>
              <a:t>Zeldzaam</a:t>
            </a:r>
            <a:r>
              <a:rPr lang="en-GB" i="1" dirty="0"/>
              <a:t>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53571" t="36186" r="8210" b="28008"/>
          <a:stretch/>
        </p:blipFill>
        <p:spPr>
          <a:xfrm>
            <a:off x="4954555" y="2750341"/>
            <a:ext cx="2975462" cy="153461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0" y="0"/>
            <a:ext cx="6143668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nl-BE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accent3"/>
                </a:solidFill>
                <a:effectLst>
                  <a:reflection endPos="0" dir="5400000" sy="-100000" algn="bl" rotWithShape="0"/>
                </a:effectLst>
                <a:latin typeface="+mn-lt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fr-BE" sz="2800" dirty="0"/>
              <a:t>LES RESULTATS</a:t>
            </a:r>
          </a:p>
        </p:txBody>
      </p:sp>
    </p:spTree>
    <p:extLst>
      <p:ext uri="{BB962C8B-B14F-4D97-AF65-F5344CB8AC3E}">
        <p14:creationId xmlns:p14="http://schemas.microsoft.com/office/powerpoint/2010/main" val="4009368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087" y="0"/>
            <a:ext cx="8283172" cy="6852584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2486784" y="1131216"/>
            <a:ext cx="170766" cy="1707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4432230" y="1112866"/>
            <a:ext cx="170766" cy="1707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/>
          <p:cNvSpPr/>
          <p:nvPr/>
        </p:nvSpPr>
        <p:spPr>
          <a:xfrm>
            <a:off x="5577209" y="3218215"/>
            <a:ext cx="170766" cy="1707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/>
          <p:cNvSpPr/>
          <p:nvPr/>
        </p:nvSpPr>
        <p:spPr>
          <a:xfrm>
            <a:off x="6569788" y="5608710"/>
            <a:ext cx="170766" cy="1707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/>
          <p:cNvSpPr/>
          <p:nvPr/>
        </p:nvSpPr>
        <p:spPr>
          <a:xfrm>
            <a:off x="2486784" y="2983434"/>
            <a:ext cx="170766" cy="1707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/>
        </p:nvSpPr>
        <p:spPr>
          <a:xfrm>
            <a:off x="6569788" y="2076327"/>
            <a:ext cx="170766" cy="1707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/>
          <p:cNvSpPr/>
          <p:nvPr/>
        </p:nvSpPr>
        <p:spPr>
          <a:xfrm>
            <a:off x="4755396" y="2545889"/>
            <a:ext cx="170766" cy="1707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/>
          <p:cNvSpPr/>
          <p:nvPr/>
        </p:nvSpPr>
        <p:spPr>
          <a:xfrm>
            <a:off x="7423619" y="3388965"/>
            <a:ext cx="170766" cy="1707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>
            <a:off x="5011546" y="4146666"/>
            <a:ext cx="170766" cy="1707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/>
          <p:cNvSpPr/>
          <p:nvPr/>
        </p:nvSpPr>
        <p:spPr>
          <a:xfrm>
            <a:off x="5572496" y="2783664"/>
            <a:ext cx="170766" cy="1707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/>
          <p:cNvSpPr/>
          <p:nvPr/>
        </p:nvSpPr>
        <p:spPr>
          <a:xfrm>
            <a:off x="5011546" y="2161702"/>
            <a:ext cx="170766" cy="1707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/>
          <p:cNvSpPr/>
          <p:nvPr/>
        </p:nvSpPr>
        <p:spPr>
          <a:xfrm>
            <a:off x="5491826" y="2375139"/>
            <a:ext cx="170766" cy="1707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/>
          <p:cNvSpPr/>
          <p:nvPr/>
        </p:nvSpPr>
        <p:spPr>
          <a:xfrm>
            <a:off x="1876695" y="1801853"/>
            <a:ext cx="170766" cy="1707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/>
          <p:cNvSpPr/>
          <p:nvPr/>
        </p:nvSpPr>
        <p:spPr>
          <a:xfrm>
            <a:off x="5182312" y="2781974"/>
            <a:ext cx="170766" cy="1707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/>
          <p:cNvSpPr/>
          <p:nvPr/>
        </p:nvSpPr>
        <p:spPr>
          <a:xfrm>
            <a:off x="6415655" y="3365931"/>
            <a:ext cx="170766" cy="1707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/>
          <p:cNvSpPr/>
          <p:nvPr/>
        </p:nvSpPr>
        <p:spPr>
          <a:xfrm>
            <a:off x="4096656" y="3451306"/>
            <a:ext cx="170766" cy="1707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/>
          <p:cNvSpPr/>
          <p:nvPr/>
        </p:nvSpPr>
        <p:spPr>
          <a:xfrm>
            <a:off x="5775281" y="1283616"/>
            <a:ext cx="170766" cy="1707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/>
          <p:cNvSpPr/>
          <p:nvPr/>
        </p:nvSpPr>
        <p:spPr>
          <a:xfrm>
            <a:off x="6569788" y="4565863"/>
            <a:ext cx="170766" cy="1707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/>
          <p:cNvSpPr/>
          <p:nvPr/>
        </p:nvSpPr>
        <p:spPr>
          <a:xfrm>
            <a:off x="3285517" y="2375139"/>
            <a:ext cx="170766" cy="1707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/>
          <p:cNvSpPr/>
          <p:nvPr/>
        </p:nvSpPr>
        <p:spPr>
          <a:xfrm>
            <a:off x="4182039" y="4736613"/>
            <a:ext cx="170766" cy="1707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2251980" y="907107"/>
            <a:ext cx="651046" cy="597624"/>
          </a:xfrm>
          <a:prstGeom prst="ellipse">
            <a:avLst/>
          </a:prstGeom>
          <a:solidFill>
            <a:srgbClr val="77BE44">
              <a:alpha val="55000"/>
            </a:srgbClr>
          </a:solidFill>
          <a:ln>
            <a:solidFill>
              <a:srgbClr val="77BE4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/>
          <p:cNvSpPr/>
          <p:nvPr/>
        </p:nvSpPr>
        <p:spPr>
          <a:xfrm>
            <a:off x="6335609" y="1855213"/>
            <a:ext cx="651046" cy="597624"/>
          </a:xfrm>
          <a:prstGeom prst="ellipse">
            <a:avLst/>
          </a:prstGeom>
          <a:solidFill>
            <a:srgbClr val="77BE44">
              <a:alpha val="55000"/>
            </a:srgbClr>
          </a:solidFill>
          <a:ln>
            <a:solidFill>
              <a:srgbClr val="77BE4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/>
          <p:cNvSpPr/>
          <p:nvPr/>
        </p:nvSpPr>
        <p:spPr>
          <a:xfrm>
            <a:off x="5337693" y="2984737"/>
            <a:ext cx="651046" cy="597624"/>
          </a:xfrm>
          <a:prstGeom prst="ellipse">
            <a:avLst/>
          </a:prstGeom>
          <a:solidFill>
            <a:srgbClr val="77BE44">
              <a:alpha val="55000"/>
            </a:srgbClr>
          </a:solidFill>
          <a:ln>
            <a:solidFill>
              <a:srgbClr val="77BE4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/>
          <p:cNvSpPr/>
          <p:nvPr/>
        </p:nvSpPr>
        <p:spPr>
          <a:xfrm>
            <a:off x="5251686" y="2161702"/>
            <a:ext cx="651046" cy="597624"/>
          </a:xfrm>
          <a:prstGeom prst="ellipse">
            <a:avLst/>
          </a:prstGeom>
          <a:solidFill>
            <a:srgbClr val="77BE44">
              <a:alpha val="55000"/>
            </a:srgbClr>
          </a:solidFill>
          <a:ln>
            <a:solidFill>
              <a:srgbClr val="77BE4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/>
          <p:cNvSpPr/>
          <p:nvPr/>
        </p:nvSpPr>
        <p:spPr>
          <a:xfrm>
            <a:off x="4182039" y="907107"/>
            <a:ext cx="651046" cy="597624"/>
          </a:xfrm>
          <a:prstGeom prst="ellipse">
            <a:avLst/>
          </a:prstGeom>
          <a:solidFill>
            <a:srgbClr val="77BE44">
              <a:alpha val="55000"/>
            </a:srgbClr>
          </a:solidFill>
          <a:ln>
            <a:solidFill>
              <a:srgbClr val="77BE4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/>
          <p:cNvSpPr/>
          <p:nvPr/>
        </p:nvSpPr>
        <p:spPr>
          <a:xfrm>
            <a:off x="2251980" y="2759326"/>
            <a:ext cx="651046" cy="597624"/>
          </a:xfrm>
          <a:prstGeom prst="ellipse">
            <a:avLst/>
          </a:prstGeom>
          <a:solidFill>
            <a:srgbClr val="77BE44">
              <a:alpha val="55000"/>
            </a:srgbClr>
          </a:solidFill>
          <a:ln>
            <a:solidFill>
              <a:srgbClr val="77BE4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/>
          <p:cNvSpPr/>
          <p:nvPr/>
        </p:nvSpPr>
        <p:spPr>
          <a:xfrm>
            <a:off x="4776742" y="3922558"/>
            <a:ext cx="651046" cy="597624"/>
          </a:xfrm>
          <a:prstGeom prst="ellipse">
            <a:avLst/>
          </a:prstGeom>
          <a:solidFill>
            <a:srgbClr val="77BE44">
              <a:alpha val="55000"/>
            </a:srgbClr>
          </a:solidFill>
          <a:ln>
            <a:solidFill>
              <a:srgbClr val="77BE4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/>
          <p:cNvSpPr/>
          <p:nvPr/>
        </p:nvSpPr>
        <p:spPr>
          <a:xfrm>
            <a:off x="6335609" y="5402951"/>
            <a:ext cx="651046" cy="597624"/>
          </a:xfrm>
          <a:prstGeom prst="ellipse">
            <a:avLst/>
          </a:prstGeom>
          <a:solidFill>
            <a:srgbClr val="77BE44">
              <a:alpha val="55000"/>
            </a:srgbClr>
          </a:solidFill>
          <a:ln>
            <a:solidFill>
              <a:srgbClr val="77BE4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/>
          <p:cNvSpPr/>
          <p:nvPr/>
        </p:nvSpPr>
        <p:spPr>
          <a:xfrm>
            <a:off x="7185836" y="3175527"/>
            <a:ext cx="651046" cy="597624"/>
          </a:xfrm>
          <a:prstGeom prst="ellipse">
            <a:avLst/>
          </a:prstGeom>
          <a:solidFill>
            <a:srgbClr val="77BE44">
              <a:alpha val="55000"/>
            </a:srgbClr>
          </a:solidFill>
          <a:ln>
            <a:solidFill>
              <a:srgbClr val="77BE4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/>
          <p:cNvSpPr/>
          <p:nvPr/>
        </p:nvSpPr>
        <p:spPr>
          <a:xfrm>
            <a:off x="4507562" y="2333754"/>
            <a:ext cx="651046" cy="597624"/>
          </a:xfrm>
          <a:prstGeom prst="ellipse">
            <a:avLst/>
          </a:prstGeom>
          <a:solidFill>
            <a:srgbClr val="77BE44">
              <a:alpha val="55000"/>
            </a:srgbClr>
          </a:solidFill>
          <a:ln>
            <a:solidFill>
              <a:srgbClr val="77BE4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/>
          <p:cNvSpPr/>
          <p:nvPr/>
        </p:nvSpPr>
        <p:spPr>
          <a:xfrm>
            <a:off x="4776742" y="1943581"/>
            <a:ext cx="651046" cy="597624"/>
          </a:xfrm>
          <a:prstGeom prst="ellipse">
            <a:avLst/>
          </a:prstGeom>
          <a:solidFill>
            <a:srgbClr val="77BE44">
              <a:alpha val="55000"/>
            </a:srgbClr>
          </a:solidFill>
          <a:ln>
            <a:solidFill>
              <a:srgbClr val="77BE4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/>
          <p:cNvSpPr/>
          <p:nvPr/>
        </p:nvSpPr>
        <p:spPr>
          <a:xfrm>
            <a:off x="4921450" y="2577903"/>
            <a:ext cx="651046" cy="597624"/>
          </a:xfrm>
          <a:prstGeom prst="ellipse">
            <a:avLst/>
          </a:prstGeom>
          <a:solidFill>
            <a:srgbClr val="77BE44">
              <a:alpha val="55000"/>
            </a:srgbClr>
          </a:solidFill>
          <a:ln>
            <a:solidFill>
              <a:srgbClr val="77BE4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/>
          <p:cNvSpPr/>
          <p:nvPr/>
        </p:nvSpPr>
        <p:spPr>
          <a:xfrm>
            <a:off x="5305674" y="2551877"/>
            <a:ext cx="651046" cy="597624"/>
          </a:xfrm>
          <a:prstGeom prst="ellipse">
            <a:avLst/>
          </a:prstGeom>
          <a:solidFill>
            <a:srgbClr val="77BE44">
              <a:alpha val="55000"/>
            </a:srgbClr>
          </a:solidFill>
          <a:ln>
            <a:solidFill>
              <a:srgbClr val="77BE4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/>
          <p:cNvSpPr/>
          <p:nvPr/>
        </p:nvSpPr>
        <p:spPr>
          <a:xfrm>
            <a:off x="6324936" y="4338760"/>
            <a:ext cx="651046" cy="597624"/>
          </a:xfrm>
          <a:prstGeom prst="ellipse">
            <a:avLst/>
          </a:prstGeom>
          <a:solidFill>
            <a:srgbClr val="77BE44">
              <a:alpha val="55000"/>
            </a:srgbClr>
          </a:solidFill>
          <a:ln>
            <a:solidFill>
              <a:srgbClr val="77BE4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llipse 63"/>
          <p:cNvSpPr/>
          <p:nvPr/>
        </p:nvSpPr>
        <p:spPr>
          <a:xfrm>
            <a:off x="278742" y="5317576"/>
            <a:ext cx="170766" cy="1707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683066" y="5186521"/>
            <a:ext cx="1793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/>
                </a:solidFill>
              </a:rPr>
              <a:t>Projets</a:t>
            </a:r>
          </a:p>
        </p:txBody>
      </p:sp>
      <p:sp>
        <p:nvSpPr>
          <p:cNvPr id="65" name="Ellipse 64"/>
          <p:cNvSpPr/>
          <p:nvPr/>
        </p:nvSpPr>
        <p:spPr>
          <a:xfrm>
            <a:off x="32018" y="5593353"/>
            <a:ext cx="651046" cy="597624"/>
          </a:xfrm>
          <a:prstGeom prst="ellipse">
            <a:avLst/>
          </a:prstGeom>
          <a:solidFill>
            <a:srgbClr val="77BE44">
              <a:alpha val="55000"/>
            </a:srgbClr>
          </a:solidFill>
          <a:ln>
            <a:solidFill>
              <a:srgbClr val="77BE4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ZoneTexte 65"/>
          <p:cNvSpPr txBox="1"/>
          <p:nvPr/>
        </p:nvSpPr>
        <p:spPr>
          <a:xfrm>
            <a:off x="693737" y="5711246"/>
            <a:ext cx="2762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77BE44"/>
                </a:solidFill>
              </a:rPr>
              <a:t>Plantations ou Actions</a:t>
            </a:r>
          </a:p>
        </p:txBody>
      </p:sp>
      <p:grpSp>
        <p:nvGrpSpPr>
          <p:cNvPr id="10" name="Grouper 9"/>
          <p:cNvGrpSpPr/>
          <p:nvPr/>
        </p:nvGrpSpPr>
        <p:grpSpPr>
          <a:xfrm>
            <a:off x="1789578" y="901118"/>
            <a:ext cx="6318839" cy="3616142"/>
            <a:chOff x="1789578" y="901118"/>
            <a:chExt cx="6318839" cy="3616142"/>
          </a:xfrm>
        </p:grpSpPr>
        <p:grpSp>
          <p:nvGrpSpPr>
            <p:cNvPr id="9" name="Grouper 8"/>
            <p:cNvGrpSpPr/>
            <p:nvPr/>
          </p:nvGrpSpPr>
          <p:grpSpPr>
            <a:xfrm>
              <a:off x="1789578" y="917778"/>
              <a:ext cx="684798" cy="788028"/>
              <a:chOff x="1789578" y="917778"/>
              <a:chExt cx="684798" cy="788028"/>
            </a:xfrm>
          </p:grpSpPr>
          <p:sp>
            <p:nvSpPr>
              <p:cNvPr id="6" name="Ellipse 5"/>
              <p:cNvSpPr/>
              <p:nvPr/>
            </p:nvSpPr>
            <p:spPr>
              <a:xfrm>
                <a:off x="2047461" y="1283616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6" name="Ellipse 45"/>
              <p:cNvSpPr/>
              <p:nvPr/>
            </p:nvSpPr>
            <p:spPr>
              <a:xfrm>
                <a:off x="2199861" y="917778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1" name="Ellipse 50"/>
              <p:cNvSpPr/>
              <p:nvPr/>
            </p:nvSpPr>
            <p:spPr>
              <a:xfrm>
                <a:off x="2234859" y="146035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3" name="Ellipse 52"/>
              <p:cNvSpPr/>
              <p:nvPr/>
            </p:nvSpPr>
            <p:spPr>
              <a:xfrm>
                <a:off x="1960344" y="103816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" name="Ellipse 66"/>
              <p:cNvSpPr/>
              <p:nvPr/>
            </p:nvSpPr>
            <p:spPr>
              <a:xfrm>
                <a:off x="1789578" y="1066339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8" name="Ellipse 67"/>
              <p:cNvSpPr/>
              <p:nvPr/>
            </p:nvSpPr>
            <p:spPr>
              <a:xfrm>
                <a:off x="2199861" y="1436016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9" name="Ellipse 68"/>
              <p:cNvSpPr/>
              <p:nvPr/>
            </p:nvSpPr>
            <p:spPr>
              <a:xfrm>
                <a:off x="2352261" y="1070178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0" name="Ellipse 69"/>
              <p:cNvSpPr/>
              <p:nvPr/>
            </p:nvSpPr>
            <p:spPr>
              <a:xfrm>
                <a:off x="2387259" y="161275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1" name="Ellipse 70"/>
              <p:cNvSpPr/>
              <p:nvPr/>
            </p:nvSpPr>
            <p:spPr>
              <a:xfrm>
                <a:off x="2112744" y="119056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2" name="Ellipse 71"/>
              <p:cNvSpPr/>
              <p:nvPr/>
            </p:nvSpPr>
            <p:spPr>
              <a:xfrm>
                <a:off x="1941978" y="1218739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73" name="Grouper 72"/>
            <p:cNvGrpSpPr/>
            <p:nvPr/>
          </p:nvGrpSpPr>
          <p:grpSpPr>
            <a:xfrm>
              <a:off x="2616103" y="1323308"/>
              <a:ext cx="684798" cy="788028"/>
              <a:chOff x="1789578" y="917778"/>
              <a:chExt cx="684798" cy="788028"/>
            </a:xfrm>
          </p:grpSpPr>
          <p:sp>
            <p:nvSpPr>
              <p:cNvPr id="74" name="Ellipse 73"/>
              <p:cNvSpPr/>
              <p:nvPr/>
            </p:nvSpPr>
            <p:spPr>
              <a:xfrm>
                <a:off x="2047461" y="1283616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5" name="Ellipse 74"/>
              <p:cNvSpPr/>
              <p:nvPr/>
            </p:nvSpPr>
            <p:spPr>
              <a:xfrm>
                <a:off x="2199861" y="917778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6" name="Ellipse 75"/>
              <p:cNvSpPr/>
              <p:nvPr/>
            </p:nvSpPr>
            <p:spPr>
              <a:xfrm>
                <a:off x="2234859" y="146035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7" name="Ellipse 76"/>
              <p:cNvSpPr/>
              <p:nvPr/>
            </p:nvSpPr>
            <p:spPr>
              <a:xfrm>
                <a:off x="1960344" y="103816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8" name="Ellipse 77"/>
              <p:cNvSpPr/>
              <p:nvPr/>
            </p:nvSpPr>
            <p:spPr>
              <a:xfrm>
                <a:off x="1789578" y="1066339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9" name="Ellipse 78"/>
              <p:cNvSpPr/>
              <p:nvPr/>
            </p:nvSpPr>
            <p:spPr>
              <a:xfrm>
                <a:off x="2199861" y="1436016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0" name="Ellipse 79"/>
              <p:cNvSpPr/>
              <p:nvPr/>
            </p:nvSpPr>
            <p:spPr>
              <a:xfrm>
                <a:off x="2352261" y="1070178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1" name="Ellipse 80"/>
              <p:cNvSpPr/>
              <p:nvPr/>
            </p:nvSpPr>
            <p:spPr>
              <a:xfrm>
                <a:off x="2387259" y="161275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2" name="Ellipse 81"/>
              <p:cNvSpPr/>
              <p:nvPr/>
            </p:nvSpPr>
            <p:spPr>
              <a:xfrm>
                <a:off x="2112744" y="119056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3" name="Ellipse 82"/>
              <p:cNvSpPr/>
              <p:nvPr/>
            </p:nvSpPr>
            <p:spPr>
              <a:xfrm>
                <a:off x="1941978" y="1218739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84" name="Grouper 83"/>
            <p:cNvGrpSpPr/>
            <p:nvPr/>
          </p:nvGrpSpPr>
          <p:grpSpPr>
            <a:xfrm>
              <a:off x="2083705" y="1392022"/>
              <a:ext cx="684798" cy="788028"/>
              <a:chOff x="1789578" y="917778"/>
              <a:chExt cx="684798" cy="788028"/>
            </a:xfrm>
          </p:grpSpPr>
          <p:sp>
            <p:nvSpPr>
              <p:cNvPr id="85" name="Ellipse 84"/>
              <p:cNvSpPr/>
              <p:nvPr/>
            </p:nvSpPr>
            <p:spPr>
              <a:xfrm>
                <a:off x="2047461" y="1283616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6" name="Ellipse 85"/>
              <p:cNvSpPr/>
              <p:nvPr/>
            </p:nvSpPr>
            <p:spPr>
              <a:xfrm>
                <a:off x="2199861" y="917778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7" name="Ellipse 86"/>
              <p:cNvSpPr/>
              <p:nvPr/>
            </p:nvSpPr>
            <p:spPr>
              <a:xfrm>
                <a:off x="2234859" y="146035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8" name="Ellipse 87"/>
              <p:cNvSpPr/>
              <p:nvPr/>
            </p:nvSpPr>
            <p:spPr>
              <a:xfrm>
                <a:off x="1960344" y="103816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9" name="Ellipse 88"/>
              <p:cNvSpPr/>
              <p:nvPr/>
            </p:nvSpPr>
            <p:spPr>
              <a:xfrm>
                <a:off x="1789578" y="1066339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0" name="Ellipse 89"/>
              <p:cNvSpPr/>
              <p:nvPr/>
            </p:nvSpPr>
            <p:spPr>
              <a:xfrm>
                <a:off x="2199861" y="1436016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1" name="Ellipse 90"/>
              <p:cNvSpPr/>
              <p:nvPr/>
            </p:nvSpPr>
            <p:spPr>
              <a:xfrm>
                <a:off x="2352261" y="1070178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2" name="Ellipse 91"/>
              <p:cNvSpPr/>
              <p:nvPr/>
            </p:nvSpPr>
            <p:spPr>
              <a:xfrm>
                <a:off x="2387259" y="161275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3" name="Ellipse 92"/>
              <p:cNvSpPr/>
              <p:nvPr/>
            </p:nvSpPr>
            <p:spPr>
              <a:xfrm>
                <a:off x="2112744" y="119056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4" name="Ellipse 93"/>
              <p:cNvSpPr/>
              <p:nvPr/>
            </p:nvSpPr>
            <p:spPr>
              <a:xfrm>
                <a:off x="1941978" y="1218739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95" name="Grouper 94"/>
            <p:cNvGrpSpPr/>
            <p:nvPr/>
          </p:nvGrpSpPr>
          <p:grpSpPr>
            <a:xfrm>
              <a:off x="2774462" y="1132903"/>
              <a:ext cx="684798" cy="788028"/>
              <a:chOff x="1789578" y="917778"/>
              <a:chExt cx="684798" cy="788028"/>
            </a:xfrm>
          </p:grpSpPr>
          <p:sp>
            <p:nvSpPr>
              <p:cNvPr id="96" name="Ellipse 95"/>
              <p:cNvSpPr/>
              <p:nvPr/>
            </p:nvSpPr>
            <p:spPr>
              <a:xfrm>
                <a:off x="2047461" y="1283616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7" name="Ellipse 96"/>
              <p:cNvSpPr/>
              <p:nvPr/>
            </p:nvSpPr>
            <p:spPr>
              <a:xfrm>
                <a:off x="2199861" y="917778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8" name="Ellipse 97"/>
              <p:cNvSpPr/>
              <p:nvPr/>
            </p:nvSpPr>
            <p:spPr>
              <a:xfrm>
                <a:off x="2234859" y="146035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9" name="Ellipse 98"/>
              <p:cNvSpPr/>
              <p:nvPr/>
            </p:nvSpPr>
            <p:spPr>
              <a:xfrm>
                <a:off x="1960344" y="103816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0" name="Ellipse 99"/>
              <p:cNvSpPr/>
              <p:nvPr/>
            </p:nvSpPr>
            <p:spPr>
              <a:xfrm>
                <a:off x="1789578" y="1066339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1" name="Ellipse 100"/>
              <p:cNvSpPr/>
              <p:nvPr/>
            </p:nvSpPr>
            <p:spPr>
              <a:xfrm>
                <a:off x="2199861" y="1436016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2" name="Ellipse 101"/>
              <p:cNvSpPr/>
              <p:nvPr/>
            </p:nvSpPr>
            <p:spPr>
              <a:xfrm>
                <a:off x="2352261" y="1070178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3" name="Ellipse 102"/>
              <p:cNvSpPr/>
              <p:nvPr/>
            </p:nvSpPr>
            <p:spPr>
              <a:xfrm>
                <a:off x="2387259" y="161275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4" name="Ellipse 103"/>
              <p:cNvSpPr/>
              <p:nvPr/>
            </p:nvSpPr>
            <p:spPr>
              <a:xfrm>
                <a:off x="2112744" y="119056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5" name="Ellipse 104"/>
              <p:cNvSpPr/>
              <p:nvPr/>
            </p:nvSpPr>
            <p:spPr>
              <a:xfrm>
                <a:off x="1941978" y="1218739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06" name="Grouper 105"/>
            <p:cNvGrpSpPr/>
            <p:nvPr/>
          </p:nvGrpSpPr>
          <p:grpSpPr>
            <a:xfrm>
              <a:off x="4473810" y="901118"/>
              <a:ext cx="684798" cy="667643"/>
              <a:chOff x="1789578" y="1038163"/>
              <a:chExt cx="684798" cy="667643"/>
            </a:xfrm>
          </p:grpSpPr>
          <p:sp>
            <p:nvSpPr>
              <p:cNvPr id="107" name="Ellipse 106"/>
              <p:cNvSpPr/>
              <p:nvPr/>
            </p:nvSpPr>
            <p:spPr>
              <a:xfrm>
                <a:off x="2047461" y="1283616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9" name="Ellipse 108"/>
              <p:cNvSpPr/>
              <p:nvPr/>
            </p:nvSpPr>
            <p:spPr>
              <a:xfrm>
                <a:off x="2234859" y="146035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0" name="Ellipse 109"/>
              <p:cNvSpPr/>
              <p:nvPr/>
            </p:nvSpPr>
            <p:spPr>
              <a:xfrm>
                <a:off x="1960344" y="103816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1" name="Ellipse 110"/>
              <p:cNvSpPr/>
              <p:nvPr/>
            </p:nvSpPr>
            <p:spPr>
              <a:xfrm>
                <a:off x="1789578" y="1066339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2" name="Ellipse 111"/>
              <p:cNvSpPr/>
              <p:nvPr/>
            </p:nvSpPr>
            <p:spPr>
              <a:xfrm>
                <a:off x="2199861" y="1436016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3" name="Ellipse 112"/>
              <p:cNvSpPr/>
              <p:nvPr/>
            </p:nvSpPr>
            <p:spPr>
              <a:xfrm>
                <a:off x="2352261" y="1070178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4" name="Ellipse 113"/>
              <p:cNvSpPr/>
              <p:nvPr/>
            </p:nvSpPr>
            <p:spPr>
              <a:xfrm>
                <a:off x="2387259" y="161275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5" name="Ellipse 114"/>
              <p:cNvSpPr/>
              <p:nvPr/>
            </p:nvSpPr>
            <p:spPr>
              <a:xfrm>
                <a:off x="2112744" y="119056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6" name="Ellipse 115"/>
              <p:cNvSpPr/>
              <p:nvPr/>
            </p:nvSpPr>
            <p:spPr>
              <a:xfrm>
                <a:off x="1941978" y="1218739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17" name="Grouper 116"/>
            <p:cNvGrpSpPr/>
            <p:nvPr/>
          </p:nvGrpSpPr>
          <p:grpSpPr>
            <a:xfrm>
              <a:off x="3822764" y="1176895"/>
              <a:ext cx="684798" cy="788028"/>
              <a:chOff x="1789578" y="917778"/>
              <a:chExt cx="684798" cy="788028"/>
            </a:xfrm>
          </p:grpSpPr>
          <p:sp>
            <p:nvSpPr>
              <p:cNvPr id="118" name="Ellipse 117"/>
              <p:cNvSpPr/>
              <p:nvPr/>
            </p:nvSpPr>
            <p:spPr>
              <a:xfrm>
                <a:off x="2047461" y="1283616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9" name="Ellipse 118"/>
              <p:cNvSpPr/>
              <p:nvPr/>
            </p:nvSpPr>
            <p:spPr>
              <a:xfrm>
                <a:off x="2199861" y="917778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0" name="Ellipse 119"/>
              <p:cNvSpPr/>
              <p:nvPr/>
            </p:nvSpPr>
            <p:spPr>
              <a:xfrm>
                <a:off x="2234859" y="146035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1" name="Ellipse 120"/>
              <p:cNvSpPr/>
              <p:nvPr/>
            </p:nvSpPr>
            <p:spPr>
              <a:xfrm>
                <a:off x="1960344" y="103816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2" name="Ellipse 121"/>
              <p:cNvSpPr/>
              <p:nvPr/>
            </p:nvSpPr>
            <p:spPr>
              <a:xfrm>
                <a:off x="1789578" y="1066339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3" name="Ellipse 122"/>
              <p:cNvSpPr/>
              <p:nvPr/>
            </p:nvSpPr>
            <p:spPr>
              <a:xfrm>
                <a:off x="2199861" y="1436016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4" name="Ellipse 123"/>
              <p:cNvSpPr/>
              <p:nvPr/>
            </p:nvSpPr>
            <p:spPr>
              <a:xfrm>
                <a:off x="2352261" y="1070178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5" name="Ellipse 124"/>
              <p:cNvSpPr/>
              <p:nvPr/>
            </p:nvSpPr>
            <p:spPr>
              <a:xfrm>
                <a:off x="2387259" y="161275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6" name="Ellipse 125"/>
              <p:cNvSpPr/>
              <p:nvPr/>
            </p:nvSpPr>
            <p:spPr>
              <a:xfrm>
                <a:off x="2112744" y="119056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7" name="Ellipse 126"/>
              <p:cNvSpPr/>
              <p:nvPr/>
            </p:nvSpPr>
            <p:spPr>
              <a:xfrm>
                <a:off x="1941978" y="1218739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28" name="Grouper 127"/>
            <p:cNvGrpSpPr/>
            <p:nvPr/>
          </p:nvGrpSpPr>
          <p:grpSpPr>
            <a:xfrm>
              <a:off x="4351695" y="1327147"/>
              <a:ext cx="684798" cy="788028"/>
              <a:chOff x="1789578" y="917778"/>
              <a:chExt cx="684798" cy="788028"/>
            </a:xfrm>
          </p:grpSpPr>
          <p:sp>
            <p:nvSpPr>
              <p:cNvPr id="129" name="Ellipse 128"/>
              <p:cNvSpPr/>
              <p:nvPr/>
            </p:nvSpPr>
            <p:spPr>
              <a:xfrm>
                <a:off x="2047461" y="1283616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0" name="Ellipse 129"/>
              <p:cNvSpPr/>
              <p:nvPr/>
            </p:nvSpPr>
            <p:spPr>
              <a:xfrm>
                <a:off x="2199861" y="917778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1" name="Ellipse 130"/>
              <p:cNvSpPr/>
              <p:nvPr/>
            </p:nvSpPr>
            <p:spPr>
              <a:xfrm>
                <a:off x="2234859" y="146035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2" name="Ellipse 131"/>
              <p:cNvSpPr/>
              <p:nvPr/>
            </p:nvSpPr>
            <p:spPr>
              <a:xfrm>
                <a:off x="1960344" y="103816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3" name="Ellipse 132"/>
              <p:cNvSpPr/>
              <p:nvPr/>
            </p:nvSpPr>
            <p:spPr>
              <a:xfrm>
                <a:off x="1789578" y="1066339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4" name="Ellipse 133"/>
              <p:cNvSpPr/>
              <p:nvPr/>
            </p:nvSpPr>
            <p:spPr>
              <a:xfrm>
                <a:off x="2199861" y="1436016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5" name="Ellipse 134"/>
              <p:cNvSpPr/>
              <p:nvPr/>
            </p:nvSpPr>
            <p:spPr>
              <a:xfrm>
                <a:off x="2352261" y="1070178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6" name="Ellipse 135"/>
              <p:cNvSpPr/>
              <p:nvPr/>
            </p:nvSpPr>
            <p:spPr>
              <a:xfrm>
                <a:off x="2387259" y="161275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7" name="Ellipse 136"/>
              <p:cNvSpPr/>
              <p:nvPr/>
            </p:nvSpPr>
            <p:spPr>
              <a:xfrm>
                <a:off x="2112744" y="119056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8" name="Ellipse 137"/>
              <p:cNvSpPr/>
              <p:nvPr/>
            </p:nvSpPr>
            <p:spPr>
              <a:xfrm>
                <a:off x="1941978" y="1218739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39" name="Grouper 138"/>
            <p:cNvGrpSpPr/>
            <p:nvPr/>
          </p:nvGrpSpPr>
          <p:grpSpPr>
            <a:xfrm>
              <a:off x="2255714" y="2430187"/>
              <a:ext cx="684798" cy="788028"/>
              <a:chOff x="1789578" y="917778"/>
              <a:chExt cx="684798" cy="788028"/>
            </a:xfrm>
          </p:grpSpPr>
          <p:sp>
            <p:nvSpPr>
              <p:cNvPr id="140" name="Ellipse 139"/>
              <p:cNvSpPr/>
              <p:nvPr/>
            </p:nvSpPr>
            <p:spPr>
              <a:xfrm>
                <a:off x="2047461" y="1283616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1" name="Ellipse 140"/>
              <p:cNvSpPr/>
              <p:nvPr/>
            </p:nvSpPr>
            <p:spPr>
              <a:xfrm>
                <a:off x="2199861" y="917778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2" name="Ellipse 141"/>
              <p:cNvSpPr/>
              <p:nvPr/>
            </p:nvSpPr>
            <p:spPr>
              <a:xfrm>
                <a:off x="2234859" y="146035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3" name="Ellipse 142"/>
              <p:cNvSpPr/>
              <p:nvPr/>
            </p:nvSpPr>
            <p:spPr>
              <a:xfrm>
                <a:off x="1960344" y="103816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4" name="Ellipse 143"/>
              <p:cNvSpPr/>
              <p:nvPr/>
            </p:nvSpPr>
            <p:spPr>
              <a:xfrm>
                <a:off x="1789578" y="1066339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5" name="Ellipse 144"/>
              <p:cNvSpPr/>
              <p:nvPr/>
            </p:nvSpPr>
            <p:spPr>
              <a:xfrm>
                <a:off x="2199861" y="1436016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6" name="Ellipse 145"/>
              <p:cNvSpPr/>
              <p:nvPr/>
            </p:nvSpPr>
            <p:spPr>
              <a:xfrm>
                <a:off x="2352261" y="1070178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7" name="Ellipse 146"/>
              <p:cNvSpPr/>
              <p:nvPr/>
            </p:nvSpPr>
            <p:spPr>
              <a:xfrm>
                <a:off x="2387259" y="161275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8" name="Ellipse 147"/>
              <p:cNvSpPr/>
              <p:nvPr/>
            </p:nvSpPr>
            <p:spPr>
              <a:xfrm>
                <a:off x="2112744" y="119056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9" name="Ellipse 148"/>
              <p:cNvSpPr/>
              <p:nvPr/>
            </p:nvSpPr>
            <p:spPr>
              <a:xfrm>
                <a:off x="1941978" y="1218739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50" name="Grouper 149"/>
            <p:cNvGrpSpPr/>
            <p:nvPr/>
          </p:nvGrpSpPr>
          <p:grpSpPr>
            <a:xfrm>
              <a:off x="2836387" y="2647464"/>
              <a:ext cx="684798" cy="788028"/>
              <a:chOff x="1789578" y="917778"/>
              <a:chExt cx="684798" cy="788028"/>
            </a:xfrm>
          </p:grpSpPr>
          <p:sp>
            <p:nvSpPr>
              <p:cNvPr id="151" name="Ellipse 150"/>
              <p:cNvSpPr/>
              <p:nvPr/>
            </p:nvSpPr>
            <p:spPr>
              <a:xfrm>
                <a:off x="2047461" y="1283616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2" name="Ellipse 151"/>
              <p:cNvSpPr/>
              <p:nvPr/>
            </p:nvSpPr>
            <p:spPr>
              <a:xfrm>
                <a:off x="2199861" y="917778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3" name="Ellipse 152"/>
              <p:cNvSpPr/>
              <p:nvPr/>
            </p:nvSpPr>
            <p:spPr>
              <a:xfrm>
                <a:off x="2234859" y="146035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4" name="Ellipse 153"/>
              <p:cNvSpPr/>
              <p:nvPr/>
            </p:nvSpPr>
            <p:spPr>
              <a:xfrm>
                <a:off x="1960344" y="103816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5" name="Ellipse 154"/>
              <p:cNvSpPr/>
              <p:nvPr/>
            </p:nvSpPr>
            <p:spPr>
              <a:xfrm>
                <a:off x="1789578" y="1066339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6" name="Ellipse 155"/>
              <p:cNvSpPr/>
              <p:nvPr/>
            </p:nvSpPr>
            <p:spPr>
              <a:xfrm>
                <a:off x="2199861" y="1436016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7" name="Ellipse 156"/>
              <p:cNvSpPr/>
              <p:nvPr/>
            </p:nvSpPr>
            <p:spPr>
              <a:xfrm>
                <a:off x="2352261" y="1070178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8" name="Ellipse 157"/>
              <p:cNvSpPr/>
              <p:nvPr/>
            </p:nvSpPr>
            <p:spPr>
              <a:xfrm>
                <a:off x="2387259" y="161275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9" name="Ellipse 158"/>
              <p:cNvSpPr/>
              <p:nvPr/>
            </p:nvSpPr>
            <p:spPr>
              <a:xfrm>
                <a:off x="2112744" y="119056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0" name="Ellipse 159"/>
              <p:cNvSpPr/>
              <p:nvPr/>
            </p:nvSpPr>
            <p:spPr>
              <a:xfrm>
                <a:off x="1941978" y="1218739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61" name="Grouper 160"/>
            <p:cNvGrpSpPr/>
            <p:nvPr/>
          </p:nvGrpSpPr>
          <p:grpSpPr>
            <a:xfrm>
              <a:off x="4507562" y="2671801"/>
              <a:ext cx="684798" cy="788028"/>
              <a:chOff x="1789578" y="917778"/>
              <a:chExt cx="684798" cy="788028"/>
            </a:xfrm>
          </p:grpSpPr>
          <p:sp>
            <p:nvSpPr>
              <p:cNvPr id="162" name="Ellipse 161"/>
              <p:cNvSpPr/>
              <p:nvPr/>
            </p:nvSpPr>
            <p:spPr>
              <a:xfrm>
                <a:off x="2047461" y="1283616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3" name="Ellipse 162"/>
              <p:cNvSpPr/>
              <p:nvPr/>
            </p:nvSpPr>
            <p:spPr>
              <a:xfrm>
                <a:off x="2199861" y="917778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4" name="Ellipse 163"/>
              <p:cNvSpPr/>
              <p:nvPr/>
            </p:nvSpPr>
            <p:spPr>
              <a:xfrm>
                <a:off x="2234859" y="146035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5" name="Ellipse 164"/>
              <p:cNvSpPr/>
              <p:nvPr/>
            </p:nvSpPr>
            <p:spPr>
              <a:xfrm>
                <a:off x="1960344" y="103816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6" name="Ellipse 165"/>
              <p:cNvSpPr/>
              <p:nvPr/>
            </p:nvSpPr>
            <p:spPr>
              <a:xfrm>
                <a:off x="1789578" y="1066339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7" name="Ellipse 166"/>
              <p:cNvSpPr/>
              <p:nvPr/>
            </p:nvSpPr>
            <p:spPr>
              <a:xfrm>
                <a:off x="2199861" y="1436016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8" name="Ellipse 167"/>
              <p:cNvSpPr/>
              <p:nvPr/>
            </p:nvSpPr>
            <p:spPr>
              <a:xfrm>
                <a:off x="2352261" y="1070178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9" name="Ellipse 168"/>
              <p:cNvSpPr/>
              <p:nvPr/>
            </p:nvSpPr>
            <p:spPr>
              <a:xfrm>
                <a:off x="2387259" y="161275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0" name="Ellipse 169"/>
              <p:cNvSpPr/>
              <p:nvPr/>
            </p:nvSpPr>
            <p:spPr>
              <a:xfrm>
                <a:off x="2112744" y="119056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1" name="Ellipse 170"/>
              <p:cNvSpPr/>
              <p:nvPr/>
            </p:nvSpPr>
            <p:spPr>
              <a:xfrm>
                <a:off x="1941978" y="1218739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72" name="Grouper 171"/>
            <p:cNvGrpSpPr/>
            <p:nvPr/>
          </p:nvGrpSpPr>
          <p:grpSpPr>
            <a:xfrm>
              <a:off x="5614321" y="2426348"/>
              <a:ext cx="684798" cy="788028"/>
              <a:chOff x="1789578" y="917778"/>
              <a:chExt cx="684798" cy="788028"/>
            </a:xfrm>
          </p:grpSpPr>
          <p:sp>
            <p:nvSpPr>
              <p:cNvPr id="173" name="Ellipse 172"/>
              <p:cNvSpPr/>
              <p:nvPr/>
            </p:nvSpPr>
            <p:spPr>
              <a:xfrm>
                <a:off x="2047461" y="1283616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4" name="Ellipse 173"/>
              <p:cNvSpPr/>
              <p:nvPr/>
            </p:nvSpPr>
            <p:spPr>
              <a:xfrm>
                <a:off x="2199861" y="917778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5" name="Ellipse 174"/>
              <p:cNvSpPr/>
              <p:nvPr/>
            </p:nvSpPr>
            <p:spPr>
              <a:xfrm>
                <a:off x="2234859" y="146035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6" name="Ellipse 175"/>
              <p:cNvSpPr/>
              <p:nvPr/>
            </p:nvSpPr>
            <p:spPr>
              <a:xfrm>
                <a:off x="1960344" y="103816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7" name="Ellipse 176"/>
              <p:cNvSpPr/>
              <p:nvPr/>
            </p:nvSpPr>
            <p:spPr>
              <a:xfrm>
                <a:off x="1789578" y="1066339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8" name="Ellipse 177"/>
              <p:cNvSpPr/>
              <p:nvPr/>
            </p:nvSpPr>
            <p:spPr>
              <a:xfrm>
                <a:off x="2199861" y="1436016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9" name="Ellipse 178"/>
              <p:cNvSpPr/>
              <p:nvPr/>
            </p:nvSpPr>
            <p:spPr>
              <a:xfrm>
                <a:off x="2352261" y="1070178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0" name="Ellipse 179"/>
              <p:cNvSpPr/>
              <p:nvPr/>
            </p:nvSpPr>
            <p:spPr>
              <a:xfrm>
                <a:off x="2387259" y="161275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1" name="Ellipse 180"/>
              <p:cNvSpPr/>
              <p:nvPr/>
            </p:nvSpPr>
            <p:spPr>
              <a:xfrm>
                <a:off x="2112744" y="119056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2" name="Ellipse 181"/>
              <p:cNvSpPr/>
              <p:nvPr/>
            </p:nvSpPr>
            <p:spPr>
              <a:xfrm>
                <a:off x="1941978" y="1218739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83" name="Grouper 182"/>
            <p:cNvGrpSpPr/>
            <p:nvPr/>
          </p:nvGrpSpPr>
          <p:grpSpPr>
            <a:xfrm>
              <a:off x="5134282" y="2941204"/>
              <a:ext cx="684798" cy="788028"/>
              <a:chOff x="1789578" y="917778"/>
              <a:chExt cx="684798" cy="788028"/>
            </a:xfrm>
          </p:grpSpPr>
          <p:sp>
            <p:nvSpPr>
              <p:cNvPr id="184" name="Ellipse 183"/>
              <p:cNvSpPr/>
              <p:nvPr/>
            </p:nvSpPr>
            <p:spPr>
              <a:xfrm>
                <a:off x="2047461" y="1283616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5" name="Ellipse 184"/>
              <p:cNvSpPr/>
              <p:nvPr/>
            </p:nvSpPr>
            <p:spPr>
              <a:xfrm>
                <a:off x="2199861" y="917778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6" name="Ellipse 185"/>
              <p:cNvSpPr/>
              <p:nvPr/>
            </p:nvSpPr>
            <p:spPr>
              <a:xfrm>
                <a:off x="2234859" y="146035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7" name="Ellipse 186"/>
              <p:cNvSpPr/>
              <p:nvPr/>
            </p:nvSpPr>
            <p:spPr>
              <a:xfrm>
                <a:off x="1960344" y="103816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8" name="Ellipse 187"/>
              <p:cNvSpPr/>
              <p:nvPr/>
            </p:nvSpPr>
            <p:spPr>
              <a:xfrm>
                <a:off x="1789578" y="1066339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9" name="Ellipse 188"/>
              <p:cNvSpPr/>
              <p:nvPr/>
            </p:nvSpPr>
            <p:spPr>
              <a:xfrm>
                <a:off x="2199861" y="1436016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0" name="Ellipse 189"/>
              <p:cNvSpPr/>
              <p:nvPr/>
            </p:nvSpPr>
            <p:spPr>
              <a:xfrm>
                <a:off x="2352261" y="1070178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1" name="Ellipse 190"/>
              <p:cNvSpPr/>
              <p:nvPr/>
            </p:nvSpPr>
            <p:spPr>
              <a:xfrm>
                <a:off x="2387259" y="161275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2" name="Ellipse 191"/>
              <p:cNvSpPr/>
              <p:nvPr/>
            </p:nvSpPr>
            <p:spPr>
              <a:xfrm>
                <a:off x="2112744" y="119056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3" name="Ellipse 192"/>
              <p:cNvSpPr/>
              <p:nvPr/>
            </p:nvSpPr>
            <p:spPr>
              <a:xfrm>
                <a:off x="1941978" y="1218739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94" name="Grouper 193"/>
            <p:cNvGrpSpPr/>
            <p:nvPr/>
          </p:nvGrpSpPr>
          <p:grpSpPr>
            <a:xfrm>
              <a:off x="4998893" y="3729232"/>
              <a:ext cx="684798" cy="788028"/>
              <a:chOff x="1789578" y="917778"/>
              <a:chExt cx="684798" cy="788028"/>
            </a:xfrm>
          </p:grpSpPr>
          <p:sp>
            <p:nvSpPr>
              <p:cNvPr id="195" name="Ellipse 194"/>
              <p:cNvSpPr/>
              <p:nvPr/>
            </p:nvSpPr>
            <p:spPr>
              <a:xfrm>
                <a:off x="2047461" y="1283616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6" name="Ellipse 195"/>
              <p:cNvSpPr/>
              <p:nvPr/>
            </p:nvSpPr>
            <p:spPr>
              <a:xfrm>
                <a:off x="2199861" y="917778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7" name="Ellipse 196"/>
              <p:cNvSpPr/>
              <p:nvPr/>
            </p:nvSpPr>
            <p:spPr>
              <a:xfrm>
                <a:off x="2234859" y="146035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8" name="Ellipse 197"/>
              <p:cNvSpPr/>
              <p:nvPr/>
            </p:nvSpPr>
            <p:spPr>
              <a:xfrm>
                <a:off x="1960344" y="103816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9" name="Ellipse 198"/>
              <p:cNvSpPr/>
              <p:nvPr/>
            </p:nvSpPr>
            <p:spPr>
              <a:xfrm>
                <a:off x="1789578" y="1066339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0" name="Ellipse 199"/>
              <p:cNvSpPr/>
              <p:nvPr/>
            </p:nvSpPr>
            <p:spPr>
              <a:xfrm>
                <a:off x="2199861" y="1436016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1" name="Ellipse 200"/>
              <p:cNvSpPr/>
              <p:nvPr/>
            </p:nvSpPr>
            <p:spPr>
              <a:xfrm>
                <a:off x="2352261" y="1070178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2" name="Ellipse 201"/>
              <p:cNvSpPr/>
              <p:nvPr/>
            </p:nvSpPr>
            <p:spPr>
              <a:xfrm>
                <a:off x="2387259" y="161275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3" name="Ellipse 202"/>
              <p:cNvSpPr/>
              <p:nvPr/>
            </p:nvSpPr>
            <p:spPr>
              <a:xfrm>
                <a:off x="2112744" y="119056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4" name="Ellipse 203"/>
              <p:cNvSpPr/>
              <p:nvPr/>
            </p:nvSpPr>
            <p:spPr>
              <a:xfrm>
                <a:off x="1941978" y="1218739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05" name="Grouper 204"/>
            <p:cNvGrpSpPr/>
            <p:nvPr/>
          </p:nvGrpSpPr>
          <p:grpSpPr>
            <a:xfrm>
              <a:off x="5607246" y="3636179"/>
              <a:ext cx="684798" cy="788028"/>
              <a:chOff x="1789578" y="917778"/>
              <a:chExt cx="684798" cy="788028"/>
            </a:xfrm>
          </p:grpSpPr>
          <p:sp>
            <p:nvSpPr>
              <p:cNvPr id="206" name="Ellipse 205"/>
              <p:cNvSpPr/>
              <p:nvPr/>
            </p:nvSpPr>
            <p:spPr>
              <a:xfrm>
                <a:off x="2047461" y="1283616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7" name="Ellipse 206"/>
              <p:cNvSpPr/>
              <p:nvPr/>
            </p:nvSpPr>
            <p:spPr>
              <a:xfrm>
                <a:off x="2199861" y="917778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8" name="Ellipse 207"/>
              <p:cNvSpPr/>
              <p:nvPr/>
            </p:nvSpPr>
            <p:spPr>
              <a:xfrm>
                <a:off x="2234859" y="146035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9" name="Ellipse 208"/>
              <p:cNvSpPr/>
              <p:nvPr/>
            </p:nvSpPr>
            <p:spPr>
              <a:xfrm>
                <a:off x="1960344" y="103816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0" name="Ellipse 209"/>
              <p:cNvSpPr/>
              <p:nvPr/>
            </p:nvSpPr>
            <p:spPr>
              <a:xfrm>
                <a:off x="1789578" y="1066339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1" name="Ellipse 210"/>
              <p:cNvSpPr/>
              <p:nvPr/>
            </p:nvSpPr>
            <p:spPr>
              <a:xfrm>
                <a:off x="2199861" y="1436016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2" name="Ellipse 211"/>
              <p:cNvSpPr/>
              <p:nvPr/>
            </p:nvSpPr>
            <p:spPr>
              <a:xfrm>
                <a:off x="2352261" y="1070178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3" name="Ellipse 212"/>
              <p:cNvSpPr/>
              <p:nvPr/>
            </p:nvSpPr>
            <p:spPr>
              <a:xfrm>
                <a:off x="2387259" y="161275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4" name="Ellipse 213"/>
              <p:cNvSpPr/>
              <p:nvPr/>
            </p:nvSpPr>
            <p:spPr>
              <a:xfrm>
                <a:off x="2112744" y="119056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5" name="Ellipse 214"/>
              <p:cNvSpPr/>
              <p:nvPr/>
            </p:nvSpPr>
            <p:spPr>
              <a:xfrm>
                <a:off x="1941978" y="1218739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16" name="Grouper 215"/>
            <p:cNvGrpSpPr/>
            <p:nvPr/>
          </p:nvGrpSpPr>
          <p:grpSpPr>
            <a:xfrm>
              <a:off x="6975981" y="3065815"/>
              <a:ext cx="684798" cy="788028"/>
              <a:chOff x="1789578" y="917778"/>
              <a:chExt cx="684798" cy="788028"/>
            </a:xfrm>
          </p:grpSpPr>
          <p:sp>
            <p:nvSpPr>
              <p:cNvPr id="217" name="Ellipse 216"/>
              <p:cNvSpPr/>
              <p:nvPr/>
            </p:nvSpPr>
            <p:spPr>
              <a:xfrm>
                <a:off x="2047461" y="1283616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8" name="Ellipse 217"/>
              <p:cNvSpPr/>
              <p:nvPr/>
            </p:nvSpPr>
            <p:spPr>
              <a:xfrm>
                <a:off x="2199861" y="917778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9" name="Ellipse 218"/>
              <p:cNvSpPr/>
              <p:nvPr/>
            </p:nvSpPr>
            <p:spPr>
              <a:xfrm>
                <a:off x="2234859" y="146035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0" name="Ellipse 219"/>
              <p:cNvSpPr/>
              <p:nvPr/>
            </p:nvSpPr>
            <p:spPr>
              <a:xfrm>
                <a:off x="1960344" y="103816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1" name="Ellipse 220"/>
              <p:cNvSpPr/>
              <p:nvPr/>
            </p:nvSpPr>
            <p:spPr>
              <a:xfrm>
                <a:off x="1789578" y="1066339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2" name="Ellipse 221"/>
              <p:cNvSpPr/>
              <p:nvPr/>
            </p:nvSpPr>
            <p:spPr>
              <a:xfrm>
                <a:off x="2199861" y="1436016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3" name="Ellipse 222"/>
              <p:cNvSpPr/>
              <p:nvPr/>
            </p:nvSpPr>
            <p:spPr>
              <a:xfrm>
                <a:off x="2352261" y="1070178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4" name="Ellipse 223"/>
              <p:cNvSpPr/>
              <p:nvPr/>
            </p:nvSpPr>
            <p:spPr>
              <a:xfrm>
                <a:off x="2387259" y="161275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5" name="Ellipse 224"/>
              <p:cNvSpPr/>
              <p:nvPr/>
            </p:nvSpPr>
            <p:spPr>
              <a:xfrm>
                <a:off x="2112744" y="119056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6" name="Ellipse 225"/>
              <p:cNvSpPr/>
              <p:nvPr/>
            </p:nvSpPr>
            <p:spPr>
              <a:xfrm>
                <a:off x="1941978" y="1218739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27" name="Grouper 226"/>
            <p:cNvGrpSpPr/>
            <p:nvPr/>
          </p:nvGrpSpPr>
          <p:grpSpPr>
            <a:xfrm>
              <a:off x="7423619" y="3321164"/>
              <a:ext cx="684798" cy="788028"/>
              <a:chOff x="1789578" y="917778"/>
              <a:chExt cx="684798" cy="788028"/>
            </a:xfrm>
          </p:grpSpPr>
          <p:sp>
            <p:nvSpPr>
              <p:cNvPr id="228" name="Ellipse 227"/>
              <p:cNvSpPr/>
              <p:nvPr/>
            </p:nvSpPr>
            <p:spPr>
              <a:xfrm>
                <a:off x="2047461" y="1283616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9" name="Ellipse 228"/>
              <p:cNvSpPr/>
              <p:nvPr/>
            </p:nvSpPr>
            <p:spPr>
              <a:xfrm>
                <a:off x="2199861" y="917778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0" name="Ellipse 229"/>
              <p:cNvSpPr/>
              <p:nvPr/>
            </p:nvSpPr>
            <p:spPr>
              <a:xfrm>
                <a:off x="2234859" y="146035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1" name="Ellipse 230"/>
              <p:cNvSpPr/>
              <p:nvPr/>
            </p:nvSpPr>
            <p:spPr>
              <a:xfrm>
                <a:off x="1960344" y="103816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2" name="Ellipse 231"/>
              <p:cNvSpPr/>
              <p:nvPr/>
            </p:nvSpPr>
            <p:spPr>
              <a:xfrm>
                <a:off x="1789578" y="1066339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3" name="Ellipse 232"/>
              <p:cNvSpPr/>
              <p:nvPr/>
            </p:nvSpPr>
            <p:spPr>
              <a:xfrm>
                <a:off x="2199861" y="1436016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5" name="Ellipse 234"/>
              <p:cNvSpPr/>
              <p:nvPr/>
            </p:nvSpPr>
            <p:spPr>
              <a:xfrm>
                <a:off x="2387259" y="161275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6" name="Ellipse 235"/>
              <p:cNvSpPr/>
              <p:nvPr/>
            </p:nvSpPr>
            <p:spPr>
              <a:xfrm>
                <a:off x="2112744" y="119056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7" name="Ellipse 236"/>
              <p:cNvSpPr/>
              <p:nvPr/>
            </p:nvSpPr>
            <p:spPr>
              <a:xfrm>
                <a:off x="1941978" y="1218739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11" name="Rectangle 10"/>
          <p:cNvSpPr/>
          <p:nvPr/>
        </p:nvSpPr>
        <p:spPr>
          <a:xfrm>
            <a:off x="3489281" y="5315885"/>
            <a:ext cx="4572000" cy="13157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charset="2"/>
              <a:buChar char="u"/>
            </a:pPr>
            <a:r>
              <a:rPr lang="en-US" b="1" dirty="0"/>
              <a:t>Distribution et plantation de plus de 20.000 sachets de </a:t>
            </a:r>
            <a:r>
              <a:rPr lang="en-US" b="1" dirty="0" err="1"/>
              <a:t>graines</a:t>
            </a:r>
            <a:r>
              <a:rPr lang="en-US" b="1" dirty="0"/>
              <a:t> </a:t>
            </a:r>
          </a:p>
          <a:p>
            <a:pPr algn="just">
              <a:lnSpc>
                <a:spcPct val="150000"/>
              </a:lnSpc>
            </a:pPr>
            <a:endParaRPr lang="en-US" b="1" dirty="0"/>
          </a:p>
        </p:txBody>
      </p:sp>
      <p:grpSp>
        <p:nvGrpSpPr>
          <p:cNvPr id="239" name="Grouper 238"/>
          <p:cNvGrpSpPr/>
          <p:nvPr/>
        </p:nvGrpSpPr>
        <p:grpSpPr>
          <a:xfrm>
            <a:off x="3521185" y="2054984"/>
            <a:ext cx="4509541" cy="3287005"/>
            <a:chOff x="1789578" y="901118"/>
            <a:chExt cx="4509541" cy="3287005"/>
          </a:xfrm>
        </p:grpSpPr>
        <p:grpSp>
          <p:nvGrpSpPr>
            <p:cNvPr id="240" name="Grouper 239"/>
            <p:cNvGrpSpPr/>
            <p:nvPr/>
          </p:nvGrpSpPr>
          <p:grpSpPr>
            <a:xfrm>
              <a:off x="1789578" y="1038163"/>
              <a:ext cx="684798" cy="667643"/>
              <a:chOff x="1789578" y="1038163"/>
              <a:chExt cx="684798" cy="667643"/>
            </a:xfrm>
          </p:grpSpPr>
          <p:sp>
            <p:nvSpPr>
              <p:cNvPr id="406" name="Ellipse 405"/>
              <p:cNvSpPr/>
              <p:nvPr/>
            </p:nvSpPr>
            <p:spPr>
              <a:xfrm>
                <a:off x="2047461" y="1283616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08" name="Ellipse 407"/>
              <p:cNvSpPr/>
              <p:nvPr/>
            </p:nvSpPr>
            <p:spPr>
              <a:xfrm>
                <a:off x="2234859" y="146035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09" name="Ellipse 408"/>
              <p:cNvSpPr/>
              <p:nvPr/>
            </p:nvSpPr>
            <p:spPr>
              <a:xfrm>
                <a:off x="1960344" y="103816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10" name="Ellipse 409"/>
              <p:cNvSpPr/>
              <p:nvPr/>
            </p:nvSpPr>
            <p:spPr>
              <a:xfrm>
                <a:off x="1789578" y="1066339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11" name="Ellipse 410"/>
              <p:cNvSpPr/>
              <p:nvPr/>
            </p:nvSpPr>
            <p:spPr>
              <a:xfrm>
                <a:off x="2199861" y="1436016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12" name="Ellipse 411"/>
              <p:cNvSpPr/>
              <p:nvPr/>
            </p:nvSpPr>
            <p:spPr>
              <a:xfrm>
                <a:off x="2352261" y="1070178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13" name="Ellipse 412"/>
              <p:cNvSpPr/>
              <p:nvPr/>
            </p:nvSpPr>
            <p:spPr>
              <a:xfrm>
                <a:off x="2387259" y="161275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14" name="Ellipse 413"/>
              <p:cNvSpPr/>
              <p:nvPr/>
            </p:nvSpPr>
            <p:spPr>
              <a:xfrm>
                <a:off x="2112744" y="119056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15" name="Ellipse 414"/>
              <p:cNvSpPr/>
              <p:nvPr/>
            </p:nvSpPr>
            <p:spPr>
              <a:xfrm>
                <a:off x="1941978" y="1218739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41" name="Grouper 240"/>
            <p:cNvGrpSpPr/>
            <p:nvPr/>
          </p:nvGrpSpPr>
          <p:grpSpPr>
            <a:xfrm>
              <a:off x="2616103" y="1323308"/>
              <a:ext cx="684798" cy="788028"/>
              <a:chOff x="1789578" y="917778"/>
              <a:chExt cx="684798" cy="788028"/>
            </a:xfrm>
          </p:grpSpPr>
          <p:sp>
            <p:nvSpPr>
              <p:cNvPr id="396" name="Ellipse 395"/>
              <p:cNvSpPr/>
              <p:nvPr/>
            </p:nvSpPr>
            <p:spPr>
              <a:xfrm>
                <a:off x="2047461" y="1283616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97" name="Ellipse 396"/>
              <p:cNvSpPr/>
              <p:nvPr/>
            </p:nvSpPr>
            <p:spPr>
              <a:xfrm>
                <a:off x="2199861" y="917778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98" name="Ellipse 397"/>
              <p:cNvSpPr/>
              <p:nvPr/>
            </p:nvSpPr>
            <p:spPr>
              <a:xfrm>
                <a:off x="2234859" y="146035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99" name="Ellipse 398"/>
              <p:cNvSpPr/>
              <p:nvPr/>
            </p:nvSpPr>
            <p:spPr>
              <a:xfrm>
                <a:off x="1960344" y="103816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00" name="Ellipse 399"/>
              <p:cNvSpPr/>
              <p:nvPr/>
            </p:nvSpPr>
            <p:spPr>
              <a:xfrm>
                <a:off x="1789578" y="1066339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01" name="Ellipse 400"/>
              <p:cNvSpPr/>
              <p:nvPr/>
            </p:nvSpPr>
            <p:spPr>
              <a:xfrm>
                <a:off x="2199861" y="1436016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02" name="Ellipse 401"/>
              <p:cNvSpPr/>
              <p:nvPr/>
            </p:nvSpPr>
            <p:spPr>
              <a:xfrm>
                <a:off x="2352261" y="1070178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03" name="Ellipse 402"/>
              <p:cNvSpPr/>
              <p:nvPr/>
            </p:nvSpPr>
            <p:spPr>
              <a:xfrm>
                <a:off x="2387259" y="161275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04" name="Ellipse 403"/>
              <p:cNvSpPr/>
              <p:nvPr/>
            </p:nvSpPr>
            <p:spPr>
              <a:xfrm>
                <a:off x="2112744" y="119056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05" name="Ellipse 404"/>
              <p:cNvSpPr/>
              <p:nvPr/>
            </p:nvSpPr>
            <p:spPr>
              <a:xfrm>
                <a:off x="1941978" y="1218739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42" name="Grouper 241"/>
            <p:cNvGrpSpPr/>
            <p:nvPr/>
          </p:nvGrpSpPr>
          <p:grpSpPr>
            <a:xfrm>
              <a:off x="2083705" y="1392022"/>
              <a:ext cx="684798" cy="788028"/>
              <a:chOff x="1789578" y="917778"/>
              <a:chExt cx="684798" cy="788028"/>
            </a:xfrm>
          </p:grpSpPr>
          <p:sp>
            <p:nvSpPr>
              <p:cNvPr id="386" name="Ellipse 385"/>
              <p:cNvSpPr/>
              <p:nvPr/>
            </p:nvSpPr>
            <p:spPr>
              <a:xfrm>
                <a:off x="2047461" y="1283616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7" name="Ellipse 386"/>
              <p:cNvSpPr/>
              <p:nvPr/>
            </p:nvSpPr>
            <p:spPr>
              <a:xfrm>
                <a:off x="2199861" y="917778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8" name="Ellipse 387"/>
              <p:cNvSpPr/>
              <p:nvPr/>
            </p:nvSpPr>
            <p:spPr>
              <a:xfrm>
                <a:off x="2234859" y="146035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9" name="Ellipse 388"/>
              <p:cNvSpPr/>
              <p:nvPr/>
            </p:nvSpPr>
            <p:spPr>
              <a:xfrm>
                <a:off x="1960344" y="103816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90" name="Ellipse 389"/>
              <p:cNvSpPr/>
              <p:nvPr/>
            </p:nvSpPr>
            <p:spPr>
              <a:xfrm>
                <a:off x="1789578" y="1066339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91" name="Ellipse 390"/>
              <p:cNvSpPr/>
              <p:nvPr/>
            </p:nvSpPr>
            <p:spPr>
              <a:xfrm>
                <a:off x="2199861" y="1436016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92" name="Ellipse 391"/>
              <p:cNvSpPr/>
              <p:nvPr/>
            </p:nvSpPr>
            <p:spPr>
              <a:xfrm>
                <a:off x="2352261" y="1070178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93" name="Ellipse 392"/>
              <p:cNvSpPr/>
              <p:nvPr/>
            </p:nvSpPr>
            <p:spPr>
              <a:xfrm>
                <a:off x="2387259" y="161275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94" name="Ellipse 393"/>
              <p:cNvSpPr/>
              <p:nvPr/>
            </p:nvSpPr>
            <p:spPr>
              <a:xfrm>
                <a:off x="2112744" y="119056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95" name="Ellipse 394"/>
              <p:cNvSpPr/>
              <p:nvPr/>
            </p:nvSpPr>
            <p:spPr>
              <a:xfrm>
                <a:off x="1941978" y="1218739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43" name="Grouper 242"/>
            <p:cNvGrpSpPr/>
            <p:nvPr/>
          </p:nvGrpSpPr>
          <p:grpSpPr>
            <a:xfrm>
              <a:off x="2774462" y="1132903"/>
              <a:ext cx="684798" cy="788028"/>
              <a:chOff x="1789578" y="917778"/>
              <a:chExt cx="684798" cy="788028"/>
            </a:xfrm>
          </p:grpSpPr>
          <p:sp>
            <p:nvSpPr>
              <p:cNvPr id="376" name="Ellipse 375"/>
              <p:cNvSpPr/>
              <p:nvPr/>
            </p:nvSpPr>
            <p:spPr>
              <a:xfrm>
                <a:off x="2047461" y="1283616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7" name="Ellipse 376"/>
              <p:cNvSpPr/>
              <p:nvPr/>
            </p:nvSpPr>
            <p:spPr>
              <a:xfrm>
                <a:off x="2199861" y="917778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8" name="Ellipse 377"/>
              <p:cNvSpPr/>
              <p:nvPr/>
            </p:nvSpPr>
            <p:spPr>
              <a:xfrm>
                <a:off x="2234859" y="146035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9" name="Ellipse 378"/>
              <p:cNvSpPr/>
              <p:nvPr/>
            </p:nvSpPr>
            <p:spPr>
              <a:xfrm>
                <a:off x="1960344" y="103816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0" name="Ellipse 379"/>
              <p:cNvSpPr/>
              <p:nvPr/>
            </p:nvSpPr>
            <p:spPr>
              <a:xfrm>
                <a:off x="1789578" y="1066339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1" name="Ellipse 380"/>
              <p:cNvSpPr/>
              <p:nvPr/>
            </p:nvSpPr>
            <p:spPr>
              <a:xfrm>
                <a:off x="2199861" y="1436016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2" name="Ellipse 381"/>
              <p:cNvSpPr/>
              <p:nvPr/>
            </p:nvSpPr>
            <p:spPr>
              <a:xfrm>
                <a:off x="2352261" y="1070178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3" name="Ellipse 382"/>
              <p:cNvSpPr/>
              <p:nvPr/>
            </p:nvSpPr>
            <p:spPr>
              <a:xfrm>
                <a:off x="2387259" y="161275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4" name="Ellipse 383"/>
              <p:cNvSpPr/>
              <p:nvPr/>
            </p:nvSpPr>
            <p:spPr>
              <a:xfrm>
                <a:off x="2112744" y="119056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5" name="Ellipse 384"/>
              <p:cNvSpPr/>
              <p:nvPr/>
            </p:nvSpPr>
            <p:spPr>
              <a:xfrm>
                <a:off x="1941978" y="1218739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44" name="Grouper 243"/>
            <p:cNvGrpSpPr/>
            <p:nvPr/>
          </p:nvGrpSpPr>
          <p:grpSpPr>
            <a:xfrm>
              <a:off x="4473810" y="901118"/>
              <a:ext cx="684798" cy="667643"/>
              <a:chOff x="1789578" y="1038163"/>
              <a:chExt cx="684798" cy="667643"/>
            </a:xfrm>
          </p:grpSpPr>
          <p:sp>
            <p:nvSpPr>
              <p:cNvPr id="366" name="Ellipse 365"/>
              <p:cNvSpPr/>
              <p:nvPr/>
            </p:nvSpPr>
            <p:spPr>
              <a:xfrm>
                <a:off x="2047461" y="1283616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8" name="Ellipse 367"/>
              <p:cNvSpPr/>
              <p:nvPr/>
            </p:nvSpPr>
            <p:spPr>
              <a:xfrm>
                <a:off x="2234859" y="146035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9" name="Ellipse 368"/>
              <p:cNvSpPr/>
              <p:nvPr/>
            </p:nvSpPr>
            <p:spPr>
              <a:xfrm>
                <a:off x="1960344" y="103816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0" name="Ellipse 369"/>
              <p:cNvSpPr/>
              <p:nvPr/>
            </p:nvSpPr>
            <p:spPr>
              <a:xfrm>
                <a:off x="1789578" y="1066339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1" name="Ellipse 370"/>
              <p:cNvSpPr/>
              <p:nvPr/>
            </p:nvSpPr>
            <p:spPr>
              <a:xfrm>
                <a:off x="2199861" y="1436016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2" name="Ellipse 371"/>
              <p:cNvSpPr/>
              <p:nvPr/>
            </p:nvSpPr>
            <p:spPr>
              <a:xfrm>
                <a:off x="2352261" y="1070178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3" name="Ellipse 372"/>
              <p:cNvSpPr/>
              <p:nvPr/>
            </p:nvSpPr>
            <p:spPr>
              <a:xfrm>
                <a:off x="2387259" y="161275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4" name="Ellipse 373"/>
              <p:cNvSpPr/>
              <p:nvPr/>
            </p:nvSpPr>
            <p:spPr>
              <a:xfrm>
                <a:off x="2112744" y="119056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5" name="Ellipse 374"/>
              <p:cNvSpPr/>
              <p:nvPr/>
            </p:nvSpPr>
            <p:spPr>
              <a:xfrm>
                <a:off x="1941978" y="1218739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45" name="Grouper 244"/>
            <p:cNvGrpSpPr/>
            <p:nvPr/>
          </p:nvGrpSpPr>
          <p:grpSpPr>
            <a:xfrm>
              <a:off x="3822764" y="1176895"/>
              <a:ext cx="684798" cy="788028"/>
              <a:chOff x="1789578" y="917778"/>
              <a:chExt cx="684798" cy="788028"/>
            </a:xfrm>
          </p:grpSpPr>
          <p:sp>
            <p:nvSpPr>
              <p:cNvPr id="356" name="Ellipse 355"/>
              <p:cNvSpPr/>
              <p:nvPr/>
            </p:nvSpPr>
            <p:spPr>
              <a:xfrm>
                <a:off x="2047461" y="1283616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7" name="Ellipse 356"/>
              <p:cNvSpPr/>
              <p:nvPr/>
            </p:nvSpPr>
            <p:spPr>
              <a:xfrm>
                <a:off x="2199861" y="917778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8" name="Ellipse 357"/>
              <p:cNvSpPr/>
              <p:nvPr/>
            </p:nvSpPr>
            <p:spPr>
              <a:xfrm>
                <a:off x="2234859" y="146035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9" name="Ellipse 358"/>
              <p:cNvSpPr/>
              <p:nvPr/>
            </p:nvSpPr>
            <p:spPr>
              <a:xfrm>
                <a:off x="1960344" y="103816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0" name="Ellipse 359"/>
              <p:cNvSpPr/>
              <p:nvPr/>
            </p:nvSpPr>
            <p:spPr>
              <a:xfrm>
                <a:off x="1789578" y="1066339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1" name="Ellipse 360"/>
              <p:cNvSpPr/>
              <p:nvPr/>
            </p:nvSpPr>
            <p:spPr>
              <a:xfrm>
                <a:off x="2199861" y="1436016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2" name="Ellipse 361"/>
              <p:cNvSpPr/>
              <p:nvPr/>
            </p:nvSpPr>
            <p:spPr>
              <a:xfrm>
                <a:off x="2352261" y="1070178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3" name="Ellipse 362"/>
              <p:cNvSpPr/>
              <p:nvPr/>
            </p:nvSpPr>
            <p:spPr>
              <a:xfrm>
                <a:off x="2387259" y="161275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4" name="Ellipse 363"/>
              <p:cNvSpPr/>
              <p:nvPr/>
            </p:nvSpPr>
            <p:spPr>
              <a:xfrm>
                <a:off x="2112744" y="119056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5" name="Ellipse 364"/>
              <p:cNvSpPr/>
              <p:nvPr/>
            </p:nvSpPr>
            <p:spPr>
              <a:xfrm>
                <a:off x="1941978" y="1218739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46" name="Grouper 245"/>
            <p:cNvGrpSpPr/>
            <p:nvPr/>
          </p:nvGrpSpPr>
          <p:grpSpPr>
            <a:xfrm>
              <a:off x="4351695" y="1327147"/>
              <a:ext cx="684798" cy="788028"/>
              <a:chOff x="1789578" y="917778"/>
              <a:chExt cx="684798" cy="788028"/>
            </a:xfrm>
          </p:grpSpPr>
          <p:sp>
            <p:nvSpPr>
              <p:cNvPr id="346" name="Ellipse 345"/>
              <p:cNvSpPr/>
              <p:nvPr/>
            </p:nvSpPr>
            <p:spPr>
              <a:xfrm>
                <a:off x="2047461" y="1283616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47" name="Ellipse 346"/>
              <p:cNvSpPr/>
              <p:nvPr/>
            </p:nvSpPr>
            <p:spPr>
              <a:xfrm>
                <a:off x="2199861" y="917778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48" name="Ellipse 347"/>
              <p:cNvSpPr/>
              <p:nvPr/>
            </p:nvSpPr>
            <p:spPr>
              <a:xfrm>
                <a:off x="2234859" y="146035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49" name="Ellipse 348"/>
              <p:cNvSpPr/>
              <p:nvPr/>
            </p:nvSpPr>
            <p:spPr>
              <a:xfrm>
                <a:off x="1960344" y="103816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0" name="Ellipse 349"/>
              <p:cNvSpPr/>
              <p:nvPr/>
            </p:nvSpPr>
            <p:spPr>
              <a:xfrm>
                <a:off x="1789578" y="1066339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1" name="Ellipse 350"/>
              <p:cNvSpPr/>
              <p:nvPr/>
            </p:nvSpPr>
            <p:spPr>
              <a:xfrm>
                <a:off x="2199861" y="1436016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2" name="Ellipse 351"/>
              <p:cNvSpPr/>
              <p:nvPr/>
            </p:nvSpPr>
            <p:spPr>
              <a:xfrm>
                <a:off x="2352261" y="1070178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3" name="Ellipse 352"/>
              <p:cNvSpPr/>
              <p:nvPr/>
            </p:nvSpPr>
            <p:spPr>
              <a:xfrm>
                <a:off x="2387259" y="161275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4" name="Ellipse 353"/>
              <p:cNvSpPr/>
              <p:nvPr/>
            </p:nvSpPr>
            <p:spPr>
              <a:xfrm>
                <a:off x="2112744" y="119056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5" name="Ellipse 354"/>
              <p:cNvSpPr/>
              <p:nvPr/>
            </p:nvSpPr>
            <p:spPr>
              <a:xfrm>
                <a:off x="1941978" y="1218739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47" name="Grouper 246"/>
            <p:cNvGrpSpPr/>
            <p:nvPr/>
          </p:nvGrpSpPr>
          <p:grpSpPr>
            <a:xfrm>
              <a:off x="2255714" y="2430187"/>
              <a:ext cx="684798" cy="788028"/>
              <a:chOff x="1789578" y="917778"/>
              <a:chExt cx="684798" cy="788028"/>
            </a:xfrm>
          </p:grpSpPr>
          <p:sp>
            <p:nvSpPr>
              <p:cNvPr id="336" name="Ellipse 335"/>
              <p:cNvSpPr/>
              <p:nvPr/>
            </p:nvSpPr>
            <p:spPr>
              <a:xfrm>
                <a:off x="2047461" y="1283616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37" name="Ellipse 336"/>
              <p:cNvSpPr/>
              <p:nvPr/>
            </p:nvSpPr>
            <p:spPr>
              <a:xfrm>
                <a:off x="2199861" y="917778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38" name="Ellipse 337"/>
              <p:cNvSpPr/>
              <p:nvPr/>
            </p:nvSpPr>
            <p:spPr>
              <a:xfrm>
                <a:off x="2234859" y="146035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39" name="Ellipse 338"/>
              <p:cNvSpPr/>
              <p:nvPr/>
            </p:nvSpPr>
            <p:spPr>
              <a:xfrm>
                <a:off x="1960344" y="103816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40" name="Ellipse 339"/>
              <p:cNvSpPr/>
              <p:nvPr/>
            </p:nvSpPr>
            <p:spPr>
              <a:xfrm>
                <a:off x="1789578" y="1066339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41" name="Ellipse 340"/>
              <p:cNvSpPr/>
              <p:nvPr/>
            </p:nvSpPr>
            <p:spPr>
              <a:xfrm>
                <a:off x="2199861" y="1436016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42" name="Ellipse 341"/>
              <p:cNvSpPr/>
              <p:nvPr/>
            </p:nvSpPr>
            <p:spPr>
              <a:xfrm>
                <a:off x="2352261" y="1070178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43" name="Ellipse 342"/>
              <p:cNvSpPr/>
              <p:nvPr/>
            </p:nvSpPr>
            <p:spPr>
              <a:xfrm>
                <a:off x="2387259" y="161275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44" name="Ellipse 343"/>
              <p:cNvSpPr/>
              <p:nvPr/>
            </p:nvSpPr>
            <p:spPr>
              <a:xfrm>
                <a:off x="2112744" y="119056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45" name="Ellipse 344"/>
              <p:cNvSpPr/>
              <p:nvPr/>
            </p:nvSpPr>
            <p:spPr>
              <a:xfrm>
                <a:off x="1941978" y="1218739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48" name="Grouper 247"/>
            <p:cNvGrpSpPr/>
            <p:nvPr/>
          </p:nvGrpSpPr>
          <p:grpSpPr>
            <a:xfrm>
              <a:off x="2836387" y="2647464"/>
              <a:ext cx="684798" cy="788028"/>
              <a:chOff x="1789578" y="917778"/>
              <a:chExt cx="684798" cy="788028"/>
            </a:xfrm>
          </p:grpSpPr>
          <p:sp>
            <p:nvSpPr>
              <p:cNvPr id="326" name="Ellipse 325"/>
              <p:cNvSpPr/>
              <p:nvPr/>
            </p:nvSpPr>
            <p:spPr>
              <a:xfrm>
                <a:off x="2047461" y="1283616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7" name="Ellipse 326"/>
              <p:cNvSpPr/>
              <p:nvPr/>
            </p:nvSpPr>
            <p:spPr>
              <a:xfrm>
                <a:off x="2199861" y="917778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8" name="Ellipse 327"/>
              <p:cNvSpPr/>
              <p:nvPr/>
            </p:nvSpPr>
            <p:spPr>
              <a:xfrm>
                <a:off x="2234859" y="146035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9" name="Ellipse 328"/>
              <p:cNvSpPr/>
              <p:nvPr/>
            </p:nvSpPr>
            <p:spPr>
              <a:xfrm>
                <a:off x="1960344" y="103816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30" name="Ellipse 329"/>
              <p:cNvSpPr/>
              <p:nvPr/>
            </p:nvSpPr>
            <p:spPr>
              <a:xfrm>
                <a:off x="1789578" y="1066339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31" name="Ellipse 330"/>
              <p:cNvSpPr/>
              <p:nvPr/>
            </p:nvSpPr>
            <p:spPr>
              <a:xfrm>
                <a:off x="2199861" y="1436016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32" name="Ellipse 331"/>
              <p:cNvSpPr/>
              <p:nvPr/>
            </p:nvSpPr>
            <p:spPr>
              <a:xfrm>
                <a:off x="2352261" y="1070178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33" name="Ellipse 332"/>
              <p:cNvSpPr/>
              <p:nvPr/>
            </p:nvSpPr>
            <p:spPr>
              <a:xfrm>
                <a:off x="2387259" y="161275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34" name="Ellipse 333"/>
              <p:cNvSpPr/>
              <p:nvPr/>
            </p:nvSpPr>
            <p:spPr>
              <a:xfrm>
                <a:off x="2112744" y="119056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35" name="Ellipse 334"/>
              <p:cNvSpPr/>
              <p:nvPr/>
            </p:nvSpPr>
            <p:spPr>
              <a:xfrm>
                <a:off x="1941978" y="1218739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49" name="Grouper 248"/>
            <p:cNvGrpSpPr/>
            <p:nvPr/>
          </p:nvGrpSpPr>
          <p:grpSpPr>
            <a:xfrm>
              <a:off x="4507562" y="2671801"/>
              <a:ext cx="684798" cy="788028"/>
              <a:chOff x="1789578" y="917778"/>
              <a:chExt cx="684798" cy="788028"/>
            </a:xfrm>
          </p:grpSpPr>
          <p:sp>
            <p:nvSpPr>
              <p:cNvPr id="316" name="Ellipse 315"/>
              <p:cNvSpPr/>
              <p:nvPr/>
            </p:nvSpPr>
            <p:spPr>
              <a:xfrm>
                <a:off x="2047461" y="1283616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7" name="Ellipse 316"/>
              <p:cNvSpPr/>
              <p:nvPr/>
            </p:nvSpPr>
            <p:spPr>
              <a:xfrm>
                <a:off x="2199861" y="917778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8" name="Ellipse 317"/>
              <p:cNvSpPr/>
              <p:nvPr/>
            </p:nvSpPr>
            <p:spPr>
              <a:xfrm>
                <a:off x="2234859" y="146035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9" name="Ellipse 318"/>
              <p:cNvSpPr/>
              <p:nvPr/>
            </p:nvSpPr>
            <p:spPr>
              <a:xfrm>
                <a:off x="1960344" y="103816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0" name="Ellipse 319"/>
              <p:cNvSpPr/>
              <p:nvPr/>
            </p:nvSpPr>
            <p:spPr>
              <a:xfrm>
                <a:off x="1789578" y="1066339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1" name="Ellipse 320"/>
              <p:cNvSpPr/>
              <p:nvPr/>
            </p:nvSpPr>
            <p:spPr>
              <a:xfrm>
                <a:off x="2199861" y="1436016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2" name="Ellipse 321"/>
              <p:cNvSpPr/>
              <p:nvPr/>
            </p:nvSpPr>
            <p:spPr>
              <a:xfrm>
                <a:off x="2352261" y="1070178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3" name="Ellipse 322"/>
              <p:cNvSpPr/>
              <p:nvPr/>
            </p:nvSpPr>
            <p:spPr>
              <a:xfrm>
                <a:off x="2387259" y="161275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4" name="Ellipse 323"/>
              <p:cNvSpPr/>
              <p:nvPr/>
            </p:nvSpPr>
            <p:spPr>
              <a:xfrm>
                <a:off x="2112744" y="119056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5" name="Ellipse 324"/>
              <p:cNvSpPr/>
              <p:nvPr/>
            </p:nvSpPr>
            <p:spPr>
              <a:xfrm>
                <a:off x="1941978" y="1218739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50" name="Grouper 249"/>
            <p:cNvGrpSpPr/>
            <p:nvPr/>
          </p:nvGrpSpPr>
          <p:grpSpPr>
            <a:xfrm>
              <a:off x="5614321" y="2426348"/>
              <a:ext cx="684798" cy="788028"/>
              <a:chOff x="1789578" y="917778"/>
              <a:chExt cx="684798" cy="788028"/>
            </a:xfrm>
          </p:grpSpPr>
          <p:sp>
            <p:nvSpPr>
              <p:cNvPr id="306" name="Ellipse 305"/>
              <p:cNvSpPr/>
              <p:nvPr/>
            </p:nvSpPr>
            <p:spPr>
              <a:xfrm>
                <a:off x="2047461" y="1283616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7" name="Ellipse 306"/>
              <p:cNvSpPr/>
              <p:nvPr/>
            </p:nvSpPr>
            <p:spPr>
              <a:xfrm>
                <a:off x="2199861" y="917778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8" name="Ellipse 307"/>
              <p:cNvSpPr/>
              <p:nvPr/>
            </p:nvSpPr>
            <p:spPr>
              <a:xfrm>
                <a:off x="2234859" y="146035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9" name="Ellipse 308"/>
              <p:cNvSpPr/>
              <p:nvPr/>
            </p:nvSpPr>
            <p:spPr>
              <a:xfrm>
                <a:off x="1960344" y="103816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0" name="Ellipse 309"/>
              <p:cNvSpPr/>
              <p:nvPr/>
            </p:nvSpPr>
            <p:spPr>
              <a:xfrm>
                <a:off x="1789578" y="1066339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1" name="Ellipse 310"/>
              <p:cNvSpPr/>
              <p:nvPr/>
            </p:nvSpPr>
            <p:spPr>
              <a:xfrm>
                <a:off x="2199861" y="1436016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2" name="Ellipse 311"/>
              <p:cNvSpPr/>
              <p:nvPr/>
            </p:nvSpPr>
            <p:spPr>
              <a:xfrm>
                <a:off x="2352261" y="1070178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3" name="Ellipse 312"/>
              <p:cNvSpPr/>
              <p:nvPr/>
            </p:nvSpPr>
            <p:spPr>
              <a:xfrm>
                <a:off x="2387259" y="161275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4" name="Ellipse 313"/>
              <p:cNvSpPr/>
              <p:nvPr/>
            </p:nvSpPr>
            <p:spPr>
              <a:xfrm>
                <a:off x="2112744" y="119056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5" name="Ellipse 314"/>
              <p:cNvSpPr/>
              <p:nvPr/>
            </p:nvSpPr>
            <p:spPr>
              <a:xfrm>
                <a:off x="1941978" y="1218739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51" name="Grouper 250"/>
            <p:cNvGrpSpPr/>
            <p:nvPr/>
          </p:nvGrpSpPr>
          <p:grpSpPr>
            <a:xfrm>
              <a:off x="5134282" y="2941204"/>
              <a:ext cx="649800" cy="635628"/>
              <a:chOff x="1789578" y="917778"/>
              <a:chExt cx="649800" cy="635628"/>
            </a:xfrm>
          </p:grpSpPr>
          <p:sp>
            <p:nvSpPr>
              <p:cNvPr id="296" name="Ellipse 295"/>
              <p:cNvSpPr/>
              <p:nvPr/>
            </p:nvSpPr>
            <p:spPr>
              <a:xfrm>
                <a:off x="2047461" y="1283616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7" name="Ellipse 296"/>
              <p:cNvSpPr/>
              <p:nvPr/>
            </p:nvSpPr>
            <p:spPr>
              <a:xfrm>
                <a:off x="2199861" y="917778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8" name="Ellipse 297"/>
              <p:cNvSpPr/>
              <p:nvPr/>
            </p:nvSpPr>
            <p:spPr>
              <a:xfrm>
                <a:off x="2234859" y="146035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9" name="Ellipse 298"/>
              <p:cNvSpPr/>
              <p:nvPr/>
            </p:nvSpPr>
            <p:spPr>
              <a:xfrm>
                <a:off x="1960344" y="103816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0" name="Ellipse 299"/>
              <p:cNvSpPr/>
              <p:nvPr/>
            </p:nvSpPr>
            <p:spPr>
              <a:xfrm>
                <a:off x="1789578" y="1066339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1" name="Ellipse 300"/>
              <p:cNvSpPr/>
              <p:nvPr/>
            </p:nvSpPr>
            <p:spPr>
              <a:xfrm>
                <a:off x="2199861" y="1436016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2" name="Ellipse 301"/>
              <p:cNvSpPr/>
              <p:nvPr/>
            </p:nvSpPr>
            <p:spPr>
              <a:xfrm>
                <a:off x="2352261" y="1070178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4" name="Ellipse 303"/>
              <p:cNvSpPr/>
              <p:nvPr/>
            </p:nvSpPr>
            <p:spPr>
              <a:xfrm>
                <a:off x="2112744" y="119056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5" name="Ellipse 304"/>
              <p:cNvSpPr/>
              <p:nvPr/>
            </p:nvSpPr>
            <p:spPr>
              <a:xfrm>
                <a:off x="1941978" y="1218739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52" name="Grouper 251"/>
            <p:cNvGrpSpPr/>
            <p:nvPr/>
          </p:nvGrpSpPr>
          <p:grpSpPr>
            <a:xfrm>
              <a:off x="4998893" y="3729232"/>
              <a:ext cx="497400" cy="458891"/>
              <a:chOff x="1789578" y="917778"/>
              <a:chExt cx="497400" cy="458891"/>
            </a:xfrm>
          </p:grpSpPr>
          <p:sp>
            <p:nvSpPr>
              <p:cNvPr id="286" name="Ellipse 285"/>
              <p:cNvSpPr/>
              <p:nvPr/>
            </p:nvSpPr>
            <p:spPr>
              <a:xfrm>
                <a:off x="2047461" y="1283616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7" name="Ellipse 286"/>
              <p:cNvSpPr/>
              <p:nvPr/>
            </p:nvSpPr>
            <p:spPr>
              <a:xfrm>
                <a:off x="2199861" y="917778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9" name="Ellipse 288"/>
              <p:cNvSpPr/>
              <p:nvPr/>
            </p:nvSpPr>
            <p:spPr>
              <a:xfrm>
                <a:off x="1960344" y="103816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0" name="Ellipse 289"/>
              <p:cNvSpPr/>
              <p:nvPr/>
            </p:nvSpPr>
            <p:spPr>
              <a:xfrm>
                <a:off x="1789578" y="1066339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4" name="Ellipse 293"/>
              <p:cNvSpPr/>
              <p:nvPr/>
            </p:nvSpPr>
            <p:spPr>
              <a:xfrm>
                <a:off x="2112744" y="1190563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5" name="Ellipse 294"/>
              <p:cNvSpPr/>
              <p:nvPr/>
            </p:nvSpPr>
            <p:spPr>
              <a:xfrm>
                <a:off x="1941978" y="1218739"/>
                <a:ext cx="87117" cy="9305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416" name="ZoneTexte 415"/>
          <p:cNvSpPr txBox="1"/>
          <p:nvPr/>
        </p:nvSpPr>
        <p:spPr>
          <a:xfrm>
            <a:off x="0" y="0"/>
            <a:ext cx="6143668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nl-BE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accent3"/>
                </a:solidFill>
                <a:effectLst>
                  <a:reflection endPos="0" dir="5400000" sy="-100000" algn="bl" rotWithShape="0"/>
                </a:effectLst>
                <a:latin typeface="+mn-lt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fr-BE" sz="2800" dirty="0"/>
              <a:t>LES RESULTATS</a:t>
            </a:r>
          </a:p>
        </p:txBody>
      </p:sp>
    </p:spTree>
    <p:extLst>
      <p:ext uri="{BB962C8B-B14F-4D97-AF65-F5344CB8AC3E}">
        <p14:creationId xmlns:p14="http://schemas.microsoft.com/office/powerpoint/2010/main" val="3711038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A0ECFC"/>
              </a:clrFrom>
              <a:clrTo>
                <a:srgbClr val="A0E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0"/>
            <a:ext cx="8826910" cy="6858000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2742933" y="3783172"/>
            <a:ext cx="138748" cy="160078"/>
          </a:xfrm>
          <a:prstGeom prst="ellipse">
            <a:avLst/>
          </a:prstGeom>
          <a:solidFill>
            <a:srgbClr val="77BE4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/>
          <p:cNvSpPr/>
          <p:nvPr/>
        </p:nvSpPr>
        <p:spPr>
          <a:xfrm>
            <a:off x="2383034" y="4095650"/>
            <a:ext cx="138748" cy="160078"/>
          </a:xfrm>
          <a:prstGeom prst="ellipse">
            <a:avLst/>
          </a:prstGeom>
          <a:solidFill>
            <a:srgbClr val="77BE4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/>
        </p:nvSpPr>
        <p:spPr>
          <a:xfrm>
            <a:off x="2471397" y="4735961"/>
            <a:ext cx="138748" cy="160078"/>
          </a:xfrm>
          <a:prstGeom prst="ellipse">
            <a:avLst/>
          </a:prstGeom>
          <a:solidFill>
            <a:srgbClr val="77BE4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/>
          <p:cNvSpPr/>
          <p:nvPr/>
        </p:nvSpPr>
        <p:spPr>
          <a:xfrm>
            <a:off x="2895333" y="4255728"/>
            <a:ext cx="138748" cy="160078"/>
          </a:xfrm>
          <a:prstGeom prst="ellipse">
            <a:avLst/>
          </a:prstGeom>
          <a:solidFill>
            <a:srgbClr val="77BE4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>
            <a:off x="1924100" y="3564399"/>
            <a:ext cx="138748" cy="160078"/>
          </a:xfrm>
          <a:prstGeom prst="ellipse">
            <a:avLst/>
          </a:prstGeom>
          <a:solidFill>
            <a:srgbClr val="77BE4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/>
          <p:cNvSpPr/>
          <p:nvPr/>
        </p:nvSpPr>
        <p:spPr>
          <a:xfrm>
            <a:off x="2825959" y="3553727"/>
            <a:ext cx="138748" cy="160078"/>
          </a:xfrm>
          <a:prstGeom prst="ellipse">
            <a:avLst/>
          </a:prstGeom>
          <a:solidFill>
            <a:srgbClr val="77BE4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/>
          <p:cNvSpPr/>
          <p:nvPr/>
        </p:nvSpPr>
        <p:spPr>
          <a:xfrm>
            <a:off x="5008566" y="4655922"/>
            <a:ext cx="138748" cy="160078"/>
          </a:xfrm>
          <a:prstGeom prst="ellipse">
            <a:avLst/>
          </a:prstGeom>
          <a:solidFill>
            <a:srgbClr val="77BE4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034081" y="1494619"/>
            <a:ext cx="4572000" cy="1754327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>
            <a:spAutoFit/>
          </a:bodyPr>
          <a:lstStyle/>
          <a:p>
            <a:pPr marL="285750" indent="-285750" algn="just">
              <a:buFont typeface="Wingdings" charset="2"/>
              <a:buChar char="u"/>
            </a:pPr>
            <a:r>
              <a:rPr lang="en-US" b="1" dirty="0"/>
              <a:t>Actions en </a:t>
            </a:r>
            <a:r>
              <a:rPr lang="en-US" b="1" dirty="0" err="1"/>
              <a:t>Belgique</a:t>
            </a:r>
            <a:r>
              <a:rPr lang="en-US" b="1" dirty="0"/>
              <a:t>, France et Grande-Bretagne. </a:t>
            </a:r>
            <a:r>
              <a:rPr lang="en-US" b="1" dirty="0" err="1"/>
              <a:t>Développement</a:t>
            </a:r>
            <a:r>
              <a:rPr lang="en-US" b="1" dirty="0"/>
              <a:t> en </a:t>
            </a:r>
            <a:r>
              <a:rPr lang="en-US" b="1" dirty="0" err="1"/>
              <a:t>H</a:t>
            </a:r>
            <a:r>
              <a:rPr lang="en-US" b="1" dirty="0" err="1" smtClean="0"/>
              <a:t>ollande</a:t>
            </a:r>
            <a:r>
              <a:rPr lang="en-US" b="1" dirty="0" smtClean="0"/>
              <a:t> </a:t>
            </a:r>
            <a:r>
              <a:rPr lang="en-US" b="1" dirty="0"/>
              <a:t>et en </a:t>
            </a:r>
            <a:r>
              <a:rPr lang="en-US" b="1" dirty="0" err="1"/>
              <a:t>Roumanie</a:t>
            </a:r>
            <a:endParaRPr lang="en-US" b="1" dirty="0"/>
          </a:p>
          <a:p>
            <a:pPr marL="285750" indent="-285750" algn="just">
              <a:buFont typeface="Wingdings" charset="2"/>
              <a:buChar char="u"/>
            </a:pPr>
            <a:endParaRPr lang="en-US" b="1" dirty="0"/>
          </a:p>
          <a:p>
            <a:pPr marL="285750" indent="-285750" algn="just">
              <a:buFont typeface="Wingdings" charset="2"/>
              <a:buChar char="u"/>
            </a:pPr>
            <a:r>
              <a:rPr lang="en-US" b="1" dirty="0"/>
              <a:t>Plus de 50.000ha </a:t>
            </a:r>
            <a:r>
              <a:rPr lang="en-US" b="1" dirty="0" err="1"/>
              <a:t>monitorés</a:t>
            </a:r>
            <a:endParaRPr lang="en-US" b="1" dirty="0"/>
          </a:p>
          <a:p>
            <a:pPr marL="285750" indent="-285750" algn="just">
              <a:buFont typeface="Wingdings" charset="2"/>
              <a:buChar char="u"/>
            </a:pPr>
            <a:endParaRPr lang="en-US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0" y="0"/>
            <a:ext cx="6143668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nl-BE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accent3"/>
                </a:solidFill>
                <a:effectLst>
                  <a:reflection endPos="0" dir="5400000" sy="-100000" algn="bl" rotWithShape="0"/>
                </a:effectLst>
                <a:latin typeface="+mn-lt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fr-BE" sz="2800" dirty="0"/>
              <a:t>LES RESULTATS</a:t>
            </a:r>
          </a:p>
        </p:txBody>
      </p:sp>
    </p:spTree>
    <p:extLst>
      <p:ext uri="{BB962C8B-B14F-4D97-AF65-F5344CB8AC3E}">
        <p14:creationId xmlns:p14="http://schemas.microsoft.com/office/powerpoint/2010/main" val="3804746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0"/>
            <a:ext cx="6143668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nl-BE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accent3"/>
                </a:solidFill>
                <a:effectLst>
                  <a:reflection endPos="0" dir="5400000" sy="-100000" algn="bl" rotWithShape="0"/>
                </a:effectLst>
                <a:latin typeface="+mn-lt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fr-BE" sz="2800" dirty="0"/>
              <a:t>LES RESULTATS</a:t>
            </a:r>
          </a:p>
        </p:txBody>
      </p:sp>
      <p:sp>
        <p:nvSpPr>
          <p:cNvPr id="12" name="ZoneTexte 4"/>
          <p:cNvSpPr txBox="1">
            <a:spLocks noChangeArrowheads="1"/>
          </p:cNvSpPr>
          <p:nvPr/>
        </p:nvSpPr>
        <p:spPr bwMode="auto">
          <a:xfrm>
            <a:off x="539750" y="547688"/>
            <a:ext cx="7848600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endParaRPr lang="en-US" sz="2000" dirty="0"/>
          </a:p>
          <a:p>
            <a:pPr marL="342900" indent="-342900" algn="just" eaLnBrk="1" hangingPunct="1">
              <a:lnSpc>
                <a:spcPct val="150000"/>
              </a:lnSpc>
              <a:buFont typeface="Wingdings" charset="2"/>
              <a:buChar char="u"/>
            </a:pPr>
            <a:r>
              <a:rPr lang="en-US" sz="2000" b="1" dirty="0"/>
              <a:t>Plus de 170 </a:t>
            </a:r>
            <a:r>
              <a:rPr lang="en-US" sz="2000" b="1" dirty="0" err="1"/>
              <a:t>espèces</a:t>
            </a:r>
            <a:r>
              <a:rPr lang="en-US" sz="2000" b="1" dirty="0"/>
              <a:t> de </a:t>
            </a:r>
            <a:r>
              <a:rPr lang="en-US" sz="2000" b="1" dirty="0" err="1"/>
              <a:t>plantes</a:t>
            </a:r>
            <a:r>
              <a:rPr lang="en-US" sz="2000" b="1" dirty="0"/>
              <a:t> </a:t>
            </a:r>
            <a:r>
              <a:rPr lang="en-US" sz="2000" b="1" dirty="0" err="1"/>
              <a:t>identifiées</a:t>
            </a:r>
            <a:r>
              <a:rPr lang="en-US" sz="2000" b="1" dirty="0"/>
              <a:t> en </a:t>
            </a:r>
            <a:r>
              <a:rPr lang="en-US" sz="2000" b="1" dirty="0" smtClean="0"/>
              <a:t>2016</a:t>
            </a:r>
            <a:endParaRPr lang="en-US" sz="2000" b="1" dirty="0"/>
          </a:p>
          <a:p>
            <a:pPr marL="342900" indent="-342900" algn="just" eaLnBrk="1" hangingPunct="1">
              <a:lnSpc>
                <a:spcPct val="150000"/>
              </a:lnSpc>
              <a:buFont typeface="Wingdings" charset="2"/>
              <a:buChar char="u"/>
            </a:pPr>
            <a:r>
              <a:rPr lang="en-US" sz="2000" b="1" dirty="0"/>
              <a:t>Plus de 50 pesticides </a:t>
            </a:r>
            <a:r>
              <a:rPr lang="en-US" sz="2000" b="1" dirty="0" err="1"/>
              <a:t>détectés</a:t>
            </a:r>
            <a:r>
              <a:rPr lang="en-US" sz="2000" b="1" dirty="0"/>
              <a:t> en 2016 </a:t>
            </a:r>
            <a:r>
              <a:rPr lang="en-US" sz="2000" b="1" dirty="0" err="1"/>
              <a:t>dont</a:t>
            </a:r>
            <a:r>
              <a:rPr lang="en-US" sz="2000" b="1" dirty="0"/>
              <a:t> 7 </a:t>
            </a:r>
            <a:r>
              <a:rPr lang="en-US" sz="2000" b="1" dirty="0" err="1"/>
              <a:t>interdits</a:t>
            </a:r>
            <a:endParaRPr lang="en-US" sz="2000" b="1" dirty="0"/>
          </a:p>
          <a:p>
            <a:pPr algn="just" eaLnBrk="1" hangingPunct="1">
              <a:buFont typeface="Arial" charset="0"/>
              <a:buNone/>
            </a:pPr>
            <a:endParaRPr lang="en-US" sz="1600" dirty="0"/>
          </a:p>
          <a:p>
            <a:pPr algn="just" eaLnBrk="1" hangingPunct="1">
              <a:buFont typeface="Arial" charset="0"/>
              <a:buNone/>
            </a:pPr>
            <a:endParaRPr lang="en-US" sz="1600" dirty="0"/>
          </a:p>
        </p:txBody>
      </p:sp>
      <p:graphicFrame>
        <p:nvGraphicFramePr>
          <p:cNvPr id="6" name="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5238403"/>
              </p:ext>
            </p:extLst>
          </p:nvPr>
        </p:nvGraphicFramePr>
        <p:xfrm>
          <a:off x="1294048" y="2171024"/>
          <a:ext cx="3970316" cy="2497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9923790"/>
              </p:ext>
            </p:extLst>
          </p:nvPr>
        </p:nvGraphicFramePr>
        <p:xfrm>
          <a:off x="1294047" y="4581452"/>
          <a:ext cx="3888167" cy="2389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Image 7" descr="Capture d’écran 2017-04-18 à 18.16.5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192" y="4629145"/>
            <a:ext cx="2216623" cy="2250724"/>
          </a:xfrm>
          <a:prstGeom prst="rect">
            <a:avLst/>
          </a:prstGeom>
        </p:spPr>
      </p:pic>
      <p:pic>
        <p:nvPicPr>
          <p:cNvPr id="9" name="Image 8" descr="Capture d’écran 2017-04-18 à 18.16.2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489" y="2182361"/>
            <a:ext cx="2194630" cy="225700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26793" y="2171024"/>
            <a:ext cx="128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Exemples: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6831317" y="2778735"/>
            <a:ext cx="543364" cy="18466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sz="600" b="1" dirty="0" smtClean="0"/>
              <a:t>0,069 ppm</a:t>
            </a:r>
            <a:endParaRPr lang="fr-FR" sz="6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5000100" y="5629155"/>
            <a:ext cx="543364" cy="18466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fr-FR" sz="600" b="1" dirty="0" smtClean="0"/>
              <a:t>0,012 ppm</a:t>
            </a:r>
            <a:endParaRPr lang="fr-FR" sz="600" b="1" dirty="0"/>
          </a:p>
        </p:txBody>
      </p:sp>
    </p:spTree>
    <p:extLst>
      <p:ext uri="{BB962C8B-B14F-4D97-AF65-F5344CB8AC3E}">
        <p14:creationId xmlns:p14="http://schemas.microsoft.com/office/powerpoint/2010/main" val="1734113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Box 4"/>
          <p:cNvSpPr txBox="1">
            <a:spLocks noChangeArrowheads="1"/>
          </p:cNvSpPr>
          <p:nvPr/>
        </p:nvSpPr>
        <p:spPr bwMode="auto">
          <a:xfrm>
            <a:off x="250825" y="1070596"/>
            <a:ext cx="8540750" cy="467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>
              <a:spcBef>
                <a:spcPct val="20000"/>
              </a:spcBef>
              <a:buFont typeface="Arial" charset="0"/>
              <a:buNone/>
            </a:pPr>
            <a:r>
              <a:rPr lang="fr-BE" sz="1600" b="1" dirty="0">
                <a:latin typeface="Calibri" charset="0"/>
              </a:rPr>
              <a:t>Apiculteurs</a:t>
            </a:r>
          </a:p>
          <a:p>
            <a:pPr algn="just">
              <a:spcBef>
                <a:spcPct val="20000"/>
              </a:spcBef>
              <a:buFont typeface="Arial" charset="0"/>
              <a:buChar char="•"/>
            </a:pPr>
            <a:r>
              <a:rPr lang="fr-BE" sz="1600" u="sng" dirty="0">
                <a:latin typeface="Calibri" charset="0"/>
              </a:rPr>
              <a:t>Monitoring</a:t>
            </a:r>
            <a:r>
              <a:rPr lang="fr-BE" sz="1600" dirty="0">
                <a:latin typeface="Calibri" charset="0"/>
              </a:rPr>
              <a:t> des pertes de colonies d’abeilles en Belgique </a:t>
            </a:r>
            <a:endParaRPr lang="fr-BE" sz="1600" dirty="0" smtClean="0">
              <a:latin typeface="Calibri" charset="0"/>
            </a:endParaRPr>
          </a:p>
          <a:p>
            <a:pPr algn="just">
              <a:spcBef>
                <a:spcPct val="20000"/>
              </a:spcBef>
              <a:buFont typeface="Arial" charset="0"/>
              <a:buChar char="•"/>
            </a:pPr>
            <a:r>
              <a:rPr lang="fr-BE" sz="1600" dirty="0" smtClean="0">
                <a:latin typeface="Calibri" charset="0"/>
              </a:rPr>
              <a:t>Elevage </a:t>
            </a:r>
            <a:r>
              <a:rPr lang="fr-BE" sz="1600" dirty="0">
                <a:latin typeface="Calibri" charset="0"/>
              </a:rPr>
              <a:t>et </a:t>
            </a:r>
            <a:r>
              <a:rPr lang="fr-BE" sz="1600" u="sng" dirty="0">
                <a:latin typeface="Calibri" charset="0"/>
              </a:rPr>
              <a:t>donation</a:t>
            </a:r>
            <a:r>
              <a:rPr lang="fr-BE" sz="1600" dirty="0">
                <a:latin typeface="Calibri" charset="0"/>
              </a:rPr>
              <a:t> de colonies d’abeilles à des ruchers écoles </a:t>
            </a:r>
          </a:p>
          <a:p>
            <a:pPr algn="just">
              <a:spcBef>
                <a:spcPct val="20000"/>
              </a:spcBef>
              <a:buFont typeface="Arial" charset="0"/>
              <a:buChar char="•"/>
            </a:pPr>
            <a:r>
              <a:rPr lang="fr-BE" sz="1600" u="sng" dirty="0">
                <a:latin typeface="Calibri" charset="0"/>
              </a:rPr>
              <a:t>Formations</a:t>
            </a:r>
            <a:r>
              <a:rPr lang="fr-BE" sz="1600" dirty="0">
                <a:latin typeface="Calibri" charset="0"/>
              </a:rPr>
              <a:t> en partenariat avec des écoles apicoles + vétérinaires </a:t>
            </a:r>
          </a:p>
          <a:p>
            <a:pPr algn="just">
              <a:spcBef>
                <a:spcPct val="20000"/>
              </a:spcBef>
              <a:buFont typeface="Arial" charset="0"/>
              <a:buChar char="•"/>
            </a:pPr>
            <a:r>
              <a:rPr lang="fr-BE" sz="1600" u="sng" dirty="0">
                <a:latin typeface="Calibri" charset="0"/>
              </a:rPr>
              <a:t>Conférences</a:t>
            </a:r>
            <a:r>
              <a:rPr lang="fr-BE" sz="1600" dirty="0">
                <a:latin typeface="Calibri" charset="0"/>
              </a:rPr>
              <a:t> </a:t>
            </a:r>
            <a:r>
              <a:rPr lang="fr-BE" sz="1600" dirty="0" smtClean="0">
                <a:latin typeface="Calibri" charset="0"/>
              </a:rPr>
              <a:t>(50taines)</a:t>
            </a:r>
            <a:endParaRPr lang="fr-BE" sz="1600" dirty="0">
              <a:latin typeface="Calibri" charset="0"/>
            </a:endParaRPr>
          </a:p>
          <a:p>
            <a:pPr algn="just">
              <a:spcBef>
                <a:spcPct val="20000"/>
              </a:spcBef>
              <a:buFont typeface="Arial" charset="0"/>
              <a:buNone/>
            </a:pPr>
            <a:endParaRPr lang="fr-BE" sz="1600" dirty="0">
              <a:latin typeface="Calibri" charset="0"/>
            </a:endParaRPr>
          </a:p>
          <a:p>
            <a:pPr algn="just">
              <a:spcBef>
                <a:spcPct val="20000"/>
              </a:spcBef>
              <a:buFont typeface="Arial" charset="0"/>
              <a:buNone/>
            </a:pPr>
            <a:r>
              <a:rPr lang="fr-BE" sz="1600" b="1" dirty="0">
                <a:latin typeface="Calibri" charset="0"/>
              </a:rPr>
              <a:t>Agriculteurs</a:t>
            </a:r>
          </a:p>
          <a:p>
            <a:pPr algn="just">
              <a:spcBef>
                <a:spcPct val="20000"/>
              </a:spcBef>
              <a:buFont typeface="Arial" charset="0"/>
              <a:buChar char="•"/>
            </a:pPr>
            <a:r>
              <a:rPr lang="fr-BE" sz="1600" dirty="0">
                <a:latin typeface="Calibri" charset="0"/>
              </a:rPr>
              <a:t>Programme de réduction de l’utilisation de </a:t>
            </a:r>
            <a:r>
              <a:rPr lang="fr-BE" sz="1600" u="sng" dirty="0">
                <a:latin typeface="Calibri" charset="0"/>
              </a:rPr>
              <a:t>pesticides</a:t>
            </a:r>
            <a:r>
              <a:rPr lang="fr-BE" sz="1600" dirty="0">
                <a:latin typeface="Calibri" charset="0"/>
              </a:rPr>
              <a:t> </a:t>
            </a:r>
            <a:r>
              <a:rPr lang="fr-BE" sz="1600" u="sng" dirty="0" smtClean="0">
                <a:latin typeface="Calibri" charset="0"/>
              </a:rPr>
              <a:t>Workshops</a:t>
            </a:r>
            <a:r>
              <a:rPr lang="fr-BE" sz="1600" dirty="0" smtClean="0">
                <a:latin typeface="Calibri" charset="0"/>
              </a:rPr>
              <a:t> </a:t>
            </a:r>
            <a:r>
              <a:rPr lang="fr-BE" sz="1600" dirty="0">
                <a:latin typeface="Calibri" charset="0"/>
              </a:rPr>
              <a:t>avec les agriculteurs pour une agriculture </a:t>
            </a:r>
            <a:r>
              <a:rPr lang="fr-BE" sz="1600" dirty="0" smtClean="0">
                <a:latin typeface="Calibri" charset="0"/>
              </a:rPr>
              <a:t>durable (Wallonie et Flandre)</a:t>
            </a:r>
            <a:endParaRPr lang="fr-BE" sz="1600" dirty="0">
              <a:latin typeface="Calibri" charset="0"/>
            </a:endParaRPr>
          </a:p>
          <a:p>
            <a:pPr algn="just">
              <a:spcBef>
                <a:spcPct val="20000"/>
              </a:spcBef>
              <a:buFont typeface="Arial" charset="0"/>
              <a:buNone/>
            </a:pPr>
            <a:endParaRPr lang="fr-BE" sz="1600" dirty="0">
              <a:latin typeface="Calibri" charset="0"/>
            </a:endParaRPr>
          </a:p>
          <a:p>
            <a:pPr algn="just">
              <a:spcBef>
                <a:spcPct val="20000"/>
              </a:spcBef>
              <a:buFont typeface="Arial" charset="0"/>
              <a:buNone/>
            </a:pPr>
            <a:r>
              <a:rPr lang="fr-BE" sz="1600" b="1" dirty="0">
                <a:latin typeface="Calibri" charset="0"/>
              </a:rPr>
              <a:t>Institutions et administrations publiques</a:t>
            </a:r>
          </a:p>
          <a:p>
            <a:pPr algn="just">
              <a:spcBef>
                <a:spcPct val="20000"/>
              </a:spcBef>
              <a:buFont typeface="Arial" charset="0"/>
              <a:buChar char="•"/>
            </a:pPr>
            <a:r>
              <a:rPr lang="fr-BE" sz="1600" u="sng" dirty="0">
                <a:latin typeface="Calibri" charset="0"/>
              </a:rPr>
              <a:t>Comités</a:t>
            </a:r>
            <a:r>
              <a:rPr lang="fr-BE" sz="1600" dirty="0">
                <a:latin typeface="Calibri" charset="0"/>
              </a:rPr>
              <a:t> scientifiques (ex: AFSCA, SPF, ANSES (Fr), Bee informed partnership (USA), Coloss (Int),…)</a:t>
            </a:r>
          </a:p>
          <a:p>
            <a:pPr algn="just">
              <a:spcBef>
                <a:spcPct val="20000"/>
              </a:spcBef>
              <a:buFont typeface="Arial" charset="0"/>
              <a:buChar char="•"/>
            </a:pPr>
            <a:r>
              <a:rPr lang="fr-BE" sz="1600" u="sng" dirty="0">
                <a:latin typeface="Calibri" charset="0"/>
              </a:rPr>
              <a:t>BeeWeek</a:t>
            </a:r>
            <a:r>
              <a:rPr lang="fr-BE" sz="1600" dirty="0">
                <a:latin typeface="Calibri" charset="0"/>
              </a:rPr>
              <a:t> (Parlement Européen): information scientifique et actions politiques</a:t>
            </a:r>
          </a:p>
          <a:p>
            <a:pPr algn="just">
              <a:spcBef>
                <a:spcPct val="20000"/>
              </a:spcBef>
              <a:buFont typeface="Arial" charset="0"/>
              <a:buChar char="•"/>
            </a:pPr>
            <a:r>
              <a:rPr lang="fr-BE" sz="1600" u="sng" dirty="0">
                <a:latin typeface="Calibri" charset="0"/>
              </a:rPr>
              <a:t>Journée Internationale de la Biodiversité </a:t>
            </a:r>
            <a:r>
              <a:rPr lang="fr-BE" sz="1600" dirty="0">
                <a:latin typeface="Calibri" charset="0"/>
              </a:rPr>
              <a:t>(Programme des Nations Unies pour l’Environnement): information &amp; collaboration</a:t>
            </a:r>
          </a:p>
          <a:p>
            <a:pPr algn="just">
              <a:spcBef>
                <a:spcPct val="20000"/>
              </a:spcBef>
              <a:buFont typeface="Arial" charset="0"/>
              <a:buChar char="•"/>
            </a:pPr>
            <a:r>
              <a:rPr lang="fr-BE" sz="1600" u="sng" dirty="0">
                <a:latin typeface="Calibri" charset="0"/>
              </a:rPr>
              <a:t>Bruxelles en Transition</a:t>
            </a:r>
            <a:r>
              <a:rPr lang="fr-BE" sz="1600" dirty="0">
                <a:latin typeface="Calibri" charset="0"/>
              </a:rPr>
              <a:t>: place de la biodiversité en </a:t>
            </a:r>
            <a:r>
              <a:rPr lang="fr-BE" sz="1600" dirty="0" smtClean="0">
                <a:latin typeface="Calibri" charset="0"/>
              </a:rPr>
              <a:t>ville</a:t>
            </a:r>
            <a:endParaRPr lang="fr-BE" sz="1600" dirty="0">
              <a:latin typeface="Calibri" charset="0"/>
            </a:endParaRPr>
          </a:p>
        </p:txBody>
      </p:sp>
      <p:sp>
        <p:nvSpPr>
          <p:cNvPr id="7" name="ZoneTexte 4"/>
          <p:cNvSpPr txBox="1">
            <a:spLocks noChangeArrowheads="1"/>
          </p:cNvSpPr>
          <p:nvPr/>
        </p:nvSpPr>
        <p:spPr bwMode="auto">
          <a:xfrm>
            <a:off x="247444" y="214866"/>
            <a:ext cx="6143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BE" b="1" dirty="0">
                <a:solidFill>
                  <a:srgbClr val="000000"/>
                </a:solidFill>
                <a:latin typeface="Calibri" charset="0"/>
              </a:rPr>
              <a:t>Pour un changement global</a:t>
            </a:r>
          </a:p>
        </p:txBody>
      </p:sp>
      <p:pic>
        <p:nvPicPr>
          <p:cNvPr id="4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2" y="1152636"/>
            <a:ext cx="2239963" cy="1679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020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Capture d’écran 2016-05-20 à 07.14.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8874"/>
            <a:ext cx="5364334" cy="401301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334" y="0"/>
            <a:ext cx="3793519" cy="505802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0358"/>
            <a:ext cx="5364334" cy="4023251"/>
          </a:xfrm>
          <a:prstGeom prst="rect">
            <a:avLst/>
          </a:prstGeom>
        </p:spPr>
      </p:pic>
      <p:pic>
        <p:nvPicPr>
          <p:cNvPr id="7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334" y="4022550"/>
            <a:ext cx="3779666" cy="283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2777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Box 4"/>
          <p:cNvSpPr txBox="1">
            <a:spLocks noChangeArrowheads="1"/>
          </p:cNvSpPr>
          <p:nvPr/>
        </p:nvSpPr>
        <p:spPr bwMode="auto">
          <a:xfrm>
            <a:off x="827088" y="1253297"/>
            <a:ext cx="7964487" cy="5361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>
              <a:spcBef>
                <a:spcPct val="20000"/>
              </a:spcBef>
              <a:buFont typeface="Arial" charset="0"/>
              <a:buNone/>
            </a:pPr>
            <a:r>
              <a:rPr lang="fr-BE" sz="1600" b="1" dirty="0" smtClean="0">
                <a:solidFill>
                  <a:srgbClr val="000000"/>
                </a:solidFill>
                <a:latin typeface="Calibri" charset="0"/>
              </a:rPr>
              <a:t>Citoyens</a:t>
            </a:r>
            <a:endParaRPr lang="fr-BE" sz="1600" b="1" dirty="0">
              <a:solidFill>
                <a:srgbClr val="000000"/>
              </a:solidFill>
              <a:latin typeface="Calibri" charset="0"/>
            </a:endParaRPr>
          </a:p>
          <a:p>
            <a:pPr algn="just">
              <a:spcBef>
                <a:spcPct val="20000"/>
              </a:spcBef>
              <a:buFont typeface="Arial" charset="0"/>
              <a:buChar char="•"/>
            </a:pPr>
            <a:r>
              <a:rPr lang="fr-BE" sz="1600" dirty="0">
                <a:solidFill>
                  <a:srgbClr val="000000"/>
                </a:solidFill>
                <a:latin typeface="Calibri" charset="0"/>
              </a:rPr>
              <a:t>Accueil </a:t>
            </a:r>
            <a:r>
              <a:rPr lang="fr-BE" sz="1600" u="sng" dirty="0">
                <a:solidFill>
                  <a:srgbClr val="000000"/>
                </a:solidFill>
                <a:latin typeface="Calibri" charset="0"/>
              </a:rPr>
              <a:t>d’écoles</a:t>
            </a:r>
            <a:r>
              <a:rPr lang="fr-BE" sz="1600" dirty="0">
                <a:solidFill>
                  <a:srgbClr val="000000"/>
                </a:solidFill>
                <a:latin typeface="Calibri" charset="0"/>
              </a:rPr>
              <a:t> et d’</a:t>
            </a:r>
            <a:r>
              <a:rPr lang="fr-BE" altLang="ja-JP" sz="1600" u="sng" dirty="0">
                <a:solidFill>
                  <a:srgbClr val="000000"/>
                </a:solidFill>
                <a:latin typeface="Calibri" charset="0"/>
              </a:rPr>
              <a:t>enfants du </a:t>
            </a:r>
            <a:r>
              <a:rPr lang="fr-BE" altLang="ja-JP" sz="1600" u="sng" dirty="0" smtClean="0">
                <a:solidFill>
                  <a:srgbClr val="000000"/>
                </a:solidFill>
                <a:latin typeface="Calibri" charset="0"/>
              </a:rPr>
              <a:t>juge </a:t>
            </a:r>
          </a:p>
          <a:p>
            <a:pPr algn="just">
              <a:spcBef>
                <a:spcPct val="20000"/>
              </a:spcBef>
              <a:buFont typeface="Arial" charset="0"/>
              <a:buChar char="•"/>
            </a:pPr>
            <a:r>
              <a:rPr lang="fr-BE" sz="1600" dirty="0" smtClean="0">
                <a:solidFill>
                  <a:srgbClr val="000000"/>
                </a:solidFill>
                <a:latin typeface="Calibri" charset="0"/>
              </a:rPr>
              <a:t>Projets </a:t>
            </a:r>
            <a:r>
              <a:rPr lang="fr-BE" sz="1600" dirty="0">
                <a:solidFill>
                  <a:srgbClr val="000000"/>
                </a:solidFill>
                <a:latin typeface="Calibri" charset="0"/>
              </a:rPr>
              <a:t>de </a:t>
            </a:r>
            <a:r>
              <a:rPr lang="fr-BE" sz="1600" u="sng" dirty="0">
                <a:solidFill>
                  <a:srgbClr val="000000"/>
                </a:solidFill>
                <a:latin typeface="Calibri" charset="0"/>
              </a:rPr>
              <a:t>sensibilisation</a:t>
            </a:r>
          </a:p>
          <a:p>
            <a:pPr algn="just">
              <a:spcBef>
                <a:spcPct val="20000"/>
              </a:spcBef>
              <a:buFont typeface="Arial" charset="0"/>
              <a:buChar char="•"/>
            </a:pPr>
            <a:r>
              <a:rPr lang="fr-BE" sz="1600" u="sng" dirty="0" smtClean="0">
                <a:solidFill>
                  <a:srgbClr val="000000"/>
                </a:solidFill>
                <a:latin typeface="Calibri" charset="0"/>
              </a:rPr>
              <a:t>Plantations et zones préservées</a:t>
            </a:r>
            <a:endParaRPr lang="fr-BE" sz="1600" dirty="0">
              <a:solidFill>
                <a:srgbClr val="000000"/>
              </a:solidFill>
              <a:latin typeface="Calibri" charset="0"/>
            </a:endParaRPr>
          </a:p>
          <a:p>
            <a:pPr algn="just">
              <a:spcBef>
                <a:spcPct val="20000"/>
              </a:spcBef>
              <a:buFont typeface="Arial" charset="0"/>
              <a:buChar char="•"/>
            </a:pPr>
            <a:r>
              <a:rPr lang="fr-BE" sz="1600" dirty="0">
                <a:solidFill>
                  <a:srgbClr val="000000"/>
                </a:solidFill>
                <a:latin typeface="Calibri" charset="0"/>
              </a:rPr>
              <a:t>Partenariat avec un </a:t>
            </a:r>
            <a:r>
              <a:rPr lang="fr-BE" sz="1600" u="sng" dirty="0">
                <a:solidFill>
                  <a:srgbClr val="000000"/>
                </a:solidFill>
                <a:latin typeface="Calibri" charset="0"/>
              </a:rPr>
              <a:t>Atelier Protégé</a:t>
            </a:r>
          </a:p>
          <a:p>
            <a:pPr algn="just">
              <a:spcBef>
                <a:spcPct val="20000"/>
              </a:spcBef>
              <a:buFont typeface="Arial" charset="0"/>
              <a:buNone/>
            </a:pPr>
            <a:endParaRPr lang="fr-BE" sz="1600" dirty="0">
              <a:solidFill>
                <a:srgbClr val="000000"/>
              </a:solidFill>
              <a:latin typeface="Calibri" charset="0"/>
            </a:endParaRPr>
          </a:p>
          <a:p>
            <a:pPr algn="just">
              <a:spcBef>
                <a:spcPct val="20000"/>
              </a:spcBef>
              <a:buFont typeface="Arial" charset="0"/>
              <a:buNone/>
            </a:pPr>
            <a:r>
              <a:rPr lang="fr-BE" sz="1600" b="1" dirty="0" smtClean="0">
                <a:solidFill>
                  <a:srgbClr val="000000"/>
                </a:solidFill>
                <a:latin typeface="Calibri" charset="0"/>
              </a:rPr>
              <a:t>Sociétés (plus de 50.000 ha avec surveillance environnementale)</a:t>
            </a:r>
            <a:endParaRPr lang="fr-BE" sz="1600" b="1" dirty="0">
              <a:solidFill>
                <a:srgbClr val="000000"/>
              </a:solidFill>
              <a:latin typeface="Calibri" charset="0"/>
            </a:endParaRPr>
          </a:p>
          <a:p>
            <a:pPr algn="just">
              <a:spcBef>
                <a:spcPct val="20000"/>
              </a:spcBef>
              <a:buFont typeface="Arial" charset="0"/>
              <a:buChar char="•"/>
            </a:pPr>
            <a:r>
              <a:rPr lang="fr-BE" sz="1600" u="sng" dirty="0">
                <a:solidFill>
                  <a:srgbClr val="000000"/>
                </a:solidFill>
                <a:latin typeface="Calibri" charset="0"/>
              </a:rPr>
              <a:t>Sensibilisation</a:t>
            </a:r>
            <a:r>
              <a:rPr lang="fr-BE" sz="1600" dirty="0">
                <a:solidFill>
                  <a:srgbClr val="000000"/>
                </a:solidFill>
                <a:latin typeface="Calibri" charset="0"/>
              </a:rPr>
              <a:t> et </a:t>
            </a:r>
            <a:r>
              <a:rPr lang="fr-BE" sz="1600" u="sng" dirty="0">
                <a:solidFill>
                  <a:srgbClr val="000000"/>
                </a:solidFill>
                <a:latin typeface="Calibri" charset="0"/>
              </a:rPr>
              <a:t>implication</a:t>
            </a:r>
            <a:r>
              <a:rPr lang="fr-BE" sz="1600" dirty="0">
                <a:solidFill>
                  <a:srgbClr val="000000"/>
                </a:solidFill>
                <a:latin typeface="Calibri" charset="0"/>
              </a:rPr>
              <a:t> environnementale de la société et du personnel</a:t>
            </a:r>
          </a:p>
          <a:p>
            <a:pPr algn="just">
              <a:spcBef>
                <a:spcPct val="20000"/>
              </a:spcBef>
              <a:buFont typeface="Arial" charset="0"/>
              <a:buChar char="•"/>
            </a:pPr>
            <a:r>
              <a:rPr lang="fr-BE" sz="1600" u="sng" dirty="0">
                <a:solidFill>
                  <a:srgbClr val="000000"/>
                </a:solidFill>
                <a:latin typeface="Calibri" charset="0"/>
              </a:rPr>
              <a:t>Projets</a:t>
            </a:r>
            <a:r>
              <a:rPr lang="fr-BE" sz="1600" dirty="0">
                <a:solidFill>
                  <a:srgbClr val="000000"/>
                </a:solidFill>
                <a:latin typeface="Calibri" charset="0"/>
              </a:rPr>
              <a:t> à impact positif </a:t>
            </a:r>
            <a:r>
              <a:rPr lang="fr-BE" sz="1600" dirty="0" smtClean="0">
                <a:solidFill>
                  <a:srgbClr val="000000"/>
                </a:solidFill>
                <a:latin typeface="Calibri" charset="0"/>
              </a:rPr>
              <a:t>(plantations ou réduction des pesticides dans plus de 60% des cas)</a:t>
            </a:r>
          </a:p>
          <a:p>
            <a:pPr algn="just">
              <a:spcBef>
                <a:spcPct val="20000"/>
              </a:spcBef>
              <a:buFont typeface="Arial" charset="0"/>
              <a:buChar char="•"/>
            </a:pPr>
            <a:endParaRPr lang="fr-BE" sz="1600" dirty="0">
              <a:solidFill>
                <a:srgbClr val="000000"/>
              </a:solidFill>
              <a:latin typeface="Calibri" charset="0"/>
            </a:endParaRPr>
          </a:p>
          <a:p>
            <a:pPr algn="just">
              <a:spcBef>
                <a:spcPct val="20000"/>
              </a:spcBef>
              <a:buFont typeface="Arial" charset="0"/>
              <a:buNone/>
            </a:pPr>
            <a:r>
              <a:rPr lang="fr-BE" sz="1600" b="1" dirty="0">
                <a:latin typeface="Calibri" charset="0"/>
              </a:rPr>
              <a:t>Scientifique</a:t>
            </a:r>
          </a:p>
          <a:p>
            <a:pPr algn="just">
              <a:spcBef>
                <a:spcPct val="20000"/>
              </a:spcBef>
              <a:buFont typeface="Arial" charset="0"/>
              <a:buChar char="•"/>
            </a:pPr>
            <a:r>
              <a:rPr lang="fr-BE" sz="1600" u="sng" dirty="0">
                <a:latin typeface="Calibri" charset="0"/>
              </a:rPr>
              <a:t>Etudes de l’environnement</a:t>
            </a:r>
          </a:p>
          <a:p>
            <a:pPr algn="just">
              <a:spcBef>
                <a:spcPct val="20000"/>
              </a:spcBef>
              <a:buFont typeface="Arial" charset="0"/>
              <a:buChar char="•"/>
            </a:pPr>
            <a:r>
              <a:rPr lang="fr-BE" sz="1600" dirty="0">
                <a:latin typeface="Calibri" charset="0"/>
              </a:rPr>
              <a:t>Cohabitation </a:t>
            </a:r>
            <a:r>
              <a:rPr lang="fr-BE" sz="1600" u="sng" dirty="0">
                <a:latin typeface="Calibri" charset="0"/>
              </a:rPr>
              <a:t>abeilles domestiques et sauvages</a:t>
            </a:r>
          </a:p>
          <a:p>
            <a:pPr algn="just">
              <a:spcBef>
                <a:spcPct val="20000"/>
              </a:spcBef>
              <a:buFont typeface="Arial" charset="0"/>
              <a:buChar char="•"/>
            </a:pPr>
            <a:r>
              <a:rPr lang="fr-BE" sz="1600" dirty="0">
                <a:latin typeface="Calibri" charset="0"/>
              </a:rPr>
              <a:t>Collaboration avec des </a:t>
            </a:r>
            <a:r>
              <a:rPr lang="fr-BE" sz="1600" u="sng" dirty="0">
                <a:latin typeface="Calibri" charset="0"/>
              </a:rPr>
              <a:t>réserves naturelles</a:t>
            </a:r>
          </a:p>
          <a:p>
            <a:pPr algn="just">
              <a:spcBef>
                <a:spcPct val="20000"/>
              </a:spcBef>
              <a:buFont typeface="Arial" charset="0"/>
              <a:buChar char="•"/>
            </a:pPr>
            <a:r>
              <a:rPr lang="fr-BE" sz="1600" u="sng" dirty="0">
                <a:latin typeface="Calibri" charset="0"/>
              </a:rPr>
              <a:t>Expertises </a:t>
            </a:r>
            <a:r>
              <a:rPr lang="fr-BE" sz="1600" dirty="0">
                <a:latin typeface="Calibri" charset="0"/>
              </a:rPr>
              <a:t>et </a:t>
            </a:r>
            <a:r>
              <a:rPr lang="fr-BE" sz="1600" u="sng" dirty="0">
                <a:latin typeface="Calibri" charset="0"/>
              </a:rPr>
              <a:t>R &amp; D </a:t>
            </a:r>
            <a:r>
              <a:rPr lang="fr-BE" sz="1600" dirty="0">
                <a:latin typeface="Calibri" charset="0"/>
              </a:rPr>
              <a:t>avec l’Université de Liège</a:t>
            </a:r>
          </a:p>
          <a:p>
            <a:pPr algn="just">
              <a:spcBef>
                <a:spcPct val="20000"/>
              </a:spcBef>
              <a:buFont typeface="Arial" charset="0"/>
              <a:buChar char="•"/>
            </a:pPr>
            <a:r>
              <a:rPr lang="fr-BE" sz="1600" dirty="0">
                <a:solidFill>
                  <a:srgbClr val="000000"/>
                </a:solidFill>
                <a:latin typeface="Calibri" charset="0"/>
              </a:rPr>
              <a:t>Nombreux </a:t>
            </a:r>
            <a:r>
              <a:rPr lang="fr-BE" sz="1600" u="sng" dirty="0">
                <a:solidFill>
                  <a:srgbClr val="000000"/>
                </a:solidFill>
                <a:latin typeface="Calibri" charset="0"/>
              </a:rPr>
              <a:t>étudiants</a:t>
            </a:r>
          </a:p>
          <a:p>
            <a:pPr algn="just">
              <a:spcBef>
                <a:spcPct val="20000"/>
              </a:spcBef>
              <a:buFont typeface="Arial" charset="0"/>
              <a:buChar char="•"/>
            </a:pPr>
            <a:endParaRPr lang="fr-BE" sz="1600" dirty="0">
              <a:solidFill>
                <a:srgbClr val="000000"/>
              </a:solidFill>
              <a:latin typeface="Calibri" charset="0"/>
            </a:endParaRPr>
          </a:p>
          <a:p>
            <a:pPr algn="just">
              <a:spcBef>
                <a:spcPct val="20000"/>
              </a:spcBef>
              <a:buFont typeface="Arial" charset="0"/>
              <a:buNone/>
            </a:pPr>
            <a:endParaRPr lang="fr-BE" sz="16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6" name="ZoneTexte 4"/>
          <p:cNvSpPr txBox="1">
            <a:spLocks noChangeArrowheads="1"/>
          </p:cNvSpPr>
          <p:nvPr/>
        </p:nvSpPr>
        <p:spPr bwMode="auto">
          <a:xfrm>
            <a:off x="247444" y="214866"/>
            <a:ext cx="6143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BE" b="1" dirty="0">
                <a:solidFill>
                  <a:srgbClr val="000000"/>
                </a:solidFill>
                <a:latin typeface="Calibri" charset="0"/>
              </a:rPr>
              <a:t>Pour un changement global</a:t>
            </a:r>
          </a:p>
        </p:txBody>
      </p:sp>
      <p:pic>
        <p:nvPicPr>
          <p:cNvPr id="4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81" y="1175510"/>
            <a:ext cx="1497312" cy="199709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329" y="4269581"/>
            <a:ext cx="2949363" cy="195210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361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4"/>
          <p:cNvSpPr txBox="1">
            <a:spLocks noChangeArrowheads="1"/>
          </p:cNvSpPr>
          <p:nvPr/>
        </p:nvSpPr>
        <p:spPr bwMode="auto">
          <a:xfrm>
            <a:off x="539750" y="547688"/>
            <a:ext cx="7848600" cy="5232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endParaRPr lang="en-US" sz="2000" dirty="0"/>
          </a:p>
          <a:p>
            <a:pPr marL="285750" indent="-285750" algn="just" eaLnBrk="1" hangingPunct="1">
              <a:buFont typeface="Wingdings" charset="2"/>
              <a:buChar char="u"/>
            </a:pPr>
            <a:r>
              <a:rPr lang="en-US" sz="2000" b="1" dirty="0" err="1"/>
              <a:t>Verschillende</a:t>
            </a:r>
            <a:r>
              <a:rPr lang="en-US" sz="2000" b="1" dirty="0"/>
              <a:t> </a:t>
            </a:r>
            <a:r>
              <a:rPr lang="en-US" sz="2000" b="1" dirty="0" err="1"/>
              <a:t>onderzoeksprojecten</a:t>
            </a:r>
            <a:r>
              <a:rPr lang="en-US" sz="2000" b="1" dirty="0"/>
              <a:t> </a:t>
            </a:r>
            <a:r>
              <a:rPr lang="en-US" sz="2000" b="1" dirty="0" err="1"/>
              <a:t>zijn</a:t>
            </a:r>
            <a:r>
              <a:rPr lang="en-US" sz="2000" b="1" dirty="0"/>
              <a:t> </a:t>
            </a:r>
            <a:r>
              <a:rPr lang="en-US" sz="2000" b="1" dirty="0" err="1"/>
              <a:t>lopende</a:t>
            </a:r>
            <a:r>
              <a:rPr lang="en-US" sz="2000" b="1" dirty="0"/>
              <a:t> </a:t>
            </a:r>
            <a:r>
              <a:rPr lang="en-US" sz="2000" b="1" dirty="0" err="1"/>
              <a:t>en</a:t>
            </a:r>
            <a:r>
              <a:rPr lang="en-US" sz="2000" b="1" dirty="0"/>
              <a:t> </a:t>
            </a:r>
            <a:r>
              <a:rPr lang="en-US" sz="2000" b="1" dirty="0" err="1"/>
              <a:t>voorzien</a:t>
            </a:r>
            <a:endParaRPr lang="en-US" sz="2000" b="1" dirty="0"/>
          </a:p>
          <a:p>
            <a:pPr marL="285750" indent="-285750" algn="just" eaLnBrk="1" hangingPunct="1">
              <a:buFont typeface="Wingdings" charset="2"/>
              <a:buChar char="u"/>
            </a:pPr>
            <a:endParaRPr lang="en-US" sz="1600" dirty="0"/>
          </a:p>
          <a:p>
            <a:pPr marL="742950" lvl="1" indent="-285750" algn="just">
              <a:lnSpc>
                <a:spcPct val="150000"/>
              </a:lnSpc>
              <a:buFont typeface="Wingdings" charset="2"/>
              <a:buChar char="ü"/>
            </a:pPr>
            <a:r>
              <a:rPr lang="en-US" sz="1600" dirty="0" err="1"/>
              <a:t>Studie</a:t>
            </a:r>
            <a:r>
              <a:rPr lang="en-US" sz="1600" dirty="0"/>
              <a:t> over de impact van </a:t>
            </a:r>
            <a:r>
              <a:rPr lang="en-US" sz="1600" dirty="0" err="1"/>
              <a:t>gerealiseerde</a:t>
            </a:r>
            <a:r>
              <a:rPr lang="en-US" sz="1600" dirty="0"/>
              <a:t> </a:t>
            </a:r>
            <a:r>
              <a:rPr lang="en-US" sz="1600" dirty="0" err="1"/>
              <a:t>aanplantingen</a:t>
            </a:r>
            <a:r>
              <a:rPr lang="en-US" sz="1600" dirty="0"/>
              <a:t> ten </a:t>
            </a:r>
            <a:r>
              <a:rPr lang="en-US" sz="1600" dirty="0" err="1"/>
              <a:t>aanzien</a:t>
            </a:r>
            <a:r>
              <a:rPr lang="en-US" sz="1600" dirty="0"/>
              <a:t> van de pollinator </a:t>
            </a:r>
            <a:r>
              <a:rPr lang="en-US" sz="1600" dirty="0" err="1"/>
              <a:t>diverseit</a:t>
            </a:r>
            <a:endParaRPr lang="en-US" sz="1600" dirty="0"/>
          </a:p>
          <a:p>
            <a:pPr marL="742950" lvl="1" indent="-285750" algn="just">
              <a:lnSpc>
                <a:spcPct val="150000"/>
              </a:lnSpc>
              <a:buFont typeface="Wingdings" charset="2"/>
              <a:buChar char="ü"/>
            </a:pPr>
            <a:r>
              <a:rPr lang="en-US" sz="1600" dirty="0" err="1"/>
              <a:t>Studie</a:t>
            </a:r>
            <a:r>
              <a:rPr lang="en-US" sz="1600" dirty="0"/>
              <a:t> over de </a:t>
            </a:r>
            <a:r>
              <a:rPr lang="en-US" sz="1600" dirty="0" err="1"/>
              <a:t>samenleving</a:t>
            </a:r>
            <a:r>
              <a:rPr lang="en-US" sz="1600" dirty="0"/>
              <a:t> </a:t>
            </a:r>
            <a:r>
              <a:rPr lang="en-US" sz="1600" dirty="0" err="1"/>
              <a:t>tussen</a:t>
            </a:r>
            <a:r>
              <a:rPr lang="en-US" sz="1600" dirty="0"/>
              <a:t> </a:t>
            </a:r>
            <a:r>
              <a:rPr lang="en-US" sz="1600" dirty="0" err="1"/>
              <a:t>wilde</a:t>
            </a:r>
            <a:r>
              <a:rPr lang="en-US" sz="1600" dirty="0"/>
              <a:t> </a:t>
            </a:r>
            <a:r>
              <a:rPr lang="en-US" sz="1600" dirty="0" err="1"/>
              <a:t>bijen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gedomesticeerde</a:t>
            </a:r>
            <a:r>
              <a:rPr lang="en-US" sz="1600" dirty="0"/>
              <a:t> </a:t>
            </a:r>
            <a:r>
              <a:rPr lang="en-US" sz="1600" dirty="0" err="1"/>
              <a:t>bijen</a:t>
            </a:r>
            <a:r>
              <a:rPr lang="en-US" sz="1600" dirty="0"/>
              <a:t> op de </a:t>
            </a:r>
            <a:r>
              <a:rPr lang="en-US" sz="1600" dirty="0" err="1"/>
              <a:t>bestudeerde</a:t>
            </a:r>
            <a:r>
              <a:rPr lang="en-US" sz="1600" dirty="0"/>
              <a:t> sites</a:t>
            </a:r>
          </a:p>
          <a:p>
            <a:pPr marL="742950" lvl="1" indent="-285750" algn="just">
              <a:lnSpc>
                <a:spcPct val="150000"/>
              </a:lnSpc>
              <a:buFont typeface="Wingdings" charset="2"/>
              <a:buChar char="ü"/>
            </a:pPr>
            <a:r>
              <a:rPr lang="en-US" sz="1600" dirty="0" err="1"/>
              <a:t>Studie</a:t>
            </a:r>
            <a:r>
              <a:rPr lang="en-US" sz="1600" dirty="0"/>
              <a:t> over de </a:t>
            </a:r>
            <a:r>
              <a:rPr lang="en-US" sz="1600" dirty="0" err="1"/>
              <a:t>kwaliteit</a:t>
            </a:r>
            <a:r>
              <a:rPr lang="en-US" sz="1600" dirty="0"/>
              <a:t> van de </a:t>
            </a:r>
            <a:r>
              <a:rPr lang="en-US" sz="1600" dirty="0" err="1"/>
              <a:t>voedselbronnen</a:t>
            </a:r>
            <a:r>
              <a:rPr lang="en-US" sz="1600" dirty="0"/>
              <a:t> </a:t>
            </a:r>
            <a:r>
              <a:rPr lang="en-US" sz="1600" dirty="0" err="1"/>
              <a:t>voor</a:t>
            </a:r>
            <a:r>
              <a:rPr lang="en-US" sz="1600" dirty="0"/>
              <a:t> de </a:t>
            </a:r>
            <a:r>
              <a:rPr lang="en-US" sz="1600" dirty="0" err="1"/>
              <a:t>pollinatoren</a:t>
            </a:r>
            <a:r>
              <a:rPr lang="en-US" sz="1600" dirty="0"/>
              <a:t> in </a:t>
            </a:r>
            <a:r>
              <a:rPr lang="en-US" sz="1600" dirty="0" err="1"/>
              <a:t>functie</a:t>
            </a:r>
            <a:r>
              <a:rPr lang="en-US" sz="1600" dirty="0"/>
              <a:t> van de </a:t>
            </a:r>
            <a:r>
              <a:rPr lang="en-US" sz="1600" dirty="0" err="1"/>
              <a:t>omgeving</a:t>
            </a:r>
            <a:r>
              <a:rPr lang="en-US" sz="1600" dirty="0"/>
              <a:t> (</a:t>
            </a:r>
            <a:r>
              <a:rPr lang="en-US" sz="1600" dirty="0" err="1"/>
              <a:t>urbaan</a:t>
            </a:r>
            <a:r>
              <a:rPr lang="en-US" sz="1600" dirty="0"/>
              <a:t>, </a:t>
            </a:r>
            <a:r>
              <a:rPr lang="en-US" sz="1600" dirty="0" err="1"/>
              <a:t>landbouw</a:t>
            </a:r>
            <a:r>
              <a:rPr lang="en-US" sz="1600" dirty="0"/>
              <a:t>, </a:t>
            </a:r>
            <a:r>
              <a:rPr lang="en-US" sz="1600" dirty="0" err="1"/>
              <a:t>industrieel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natuurlijk</a:t>
            </a:r>
            <a:r>
              <a:rPr lang="en-US" sz="1600" dirty="0"/>
              <a:t>)</a:t>
            </a:r>
          </a:p>
          <a:p>
            <a:pPr marL="742950" lvl="1" indent="-285750" algn="just">
              <a:lnSpc>
                <a:spcPct val="150000"/>
              </a:lnSpc>
              <a:buFont typeface="Wingdings" charset="2"/>
              <a:buChar char="ü"/>
            </a:pPr>
            <a:r>
              <a:rPr lang="en-US" sz="1600" dirty="0" err="1"/>
              <a:t>Studie</a:t>
            </a:r>
            <a:r>
              <a:rPr lang="en-US" sz="1600" dirty="0"/>
              <a:t> van de </a:t>
            </a:r>
            <a:r>
              <a:rPr lang="en-US" sz="1600" dirty="0" err="1"/>
              <a:t>polluenten</a:t>
            </a:r>
            <a:r>
              <a:rPr lang="en-US" sz="1600" dirty="0"/>
              <a:t> in </a:t>
            </a:r>
            <a:r>
              <a:rPr lang="en-US" sz="1600" dirty="0" err="1"/>
              <a:t>functie</a:t>
            </a:r>
            <a:r>
              <a:rPr lang="en-US" sz="1600" dirty="0"/>
              <a:t> van de </a:t>
            </a:r>
            <a:r>
              <a:rPr lang="en-US" sz="1600" dirty="0" err="1"/>
              <a:t>omgeving</a:t>
            </a:r>
            <a:r>
              <a:rPr lang="en-US" sz="1600" dirty="0"/>
              <a:t> (</a:t>
            </a:r>
            <a:r>
              <a:rPr lang="en-US" sz="1600" dirty="0" err="1"/>
              <a:t>urbaan</a:t>
            </a:r>
            <a:r>
              <a:rPr lang="en-US" sz="1600" dirty="0"/>
              <a:t>, </a:t>
            </a:r>
            <a:r>
              <a:rPr lang="en-US" sz="1600" dirty="0" err="1"/>
              <a:t>landbouw</a:t>
            </a:r>
            <a:r>
              <a:rPr lang="en-US" sz="1600" dirty="0"/>
              <a:t>, </a:t>
            </a:r>
            <a:r>
              <a:rPr lang="en-US" sz="1600" dirty="0" err="1"/>
              <a:t>industrieel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natuurlijk</a:t>
            </a:r>
            <a:r>
              <a:rPr lang="en-US" sz="1600" dirty="0"/>
              <a:t>) </a:t>
            </a:r>
          </a:p>
          <a:p>
            <a:pPr marL="742950" lvl="1" indent="-285750" algn="just">
              <a:lnSpc>
                <a:spcPct val="150000"/>
              </a:lnSpc>
              <a:buFont typeface="Wingdings" charset="2"/>
              <a:buChar char="ü"/>
            </a:pPr>
            <a:r>
              <a:rPr lang="en-US" sz="1600" dirty="0" err="1"/>
              <a:t>Ontwikkeling</a:t>
            </a:r>
            <a:r>
              <a:rPr lang="en-US" sz="1600" dirty="0"/>
              <a:t> van </a:t>
            </a:r>
            <a:r>
              <a:rPr lang="en-US" sz="1600" dirty="0" err="1"/>
              <a:t>een</a:t>
            </a:r>
            <a:r>
              <a:rPr lang="en-US" sz="1600" dirty="0"/>
              <a:t> </a:t>
            </a:r>
            <a:r>
              <a:rPr lang="en-US" sz="1600" dirty="0" err="1"/>
              <a:t>duurzaam</a:t>
            </a:r>
            <a:r>
              <a:rPr lang="en-US" sz="1600" dirty="0"/>
              <a:t> </a:t>
            </a:r>
            <a:r>
              <a:rPr lang="en-US" sz="1600" dirty="0" err="1"/>
              <a:t>economisch</a:t>
            </a:r>
            <a:r>
              <a:rPr lang="en-US" sz="1600" dirty="0"/>
              <a:t> model door </a:t>
            </a:r>
            <a:r>
              <a:rPr lang="en-US" sz="1600" dirty="0" err="1"/>
              <a:t>middel</a:t>
            </a:r>
            <a:r>
              <a:rPr lang="en-US" sz="1600" dirty="0"/>
              <a:t> van </a:t>
            </a:r>
            <a:r>
              <a:rPr lang="en-US" sz="1600" dirty="0" err="1"/>
              <a:t>samenwerking</a:t>
            </a:r>
            <a:r>
              <a:rPr lang="en-US" sz="1600" dirty="0"/>
              <a:t> met </a:t>
            </a:r>
            <a:r>
              <a:rPr lang="en-US" sz="1600" dirty="0" err="1"/>
              <a:t>steekhouders</a:t>
            </a:r>
            <a:r>
              <a:rPr lang="en-US" sz="1600" dirty="0"/>
              <a:t>: WIN-WIN</a:t>
            </a:r>
          </a:p>
          <a:p>
            <a:pPr lvl="1" algn="just"/>
            <a:endParaRPr lang="en-US" sz="1200" dirty="0"/>
          </a:p>
          <a:p>
            <a:pPr algn="just" eaLnBrk="1" hangingPunct="1">
              <a:buFont typeface="Arial" charset="0"/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01639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900" y="1231900"/>
            <a:ext cx="43942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690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205038"/>
            <a:ext cx="4460875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Diagramme 3"/>
          <p:cNvGraphicFramePr/>
          <p:nvPr/>
        </p:nvGraphicFramePr>
        <p:xfrm>
          <a:off x="539552" y="855691"/>
          <a:ext cx="8134868" cy="1565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ZoneTexte 4"/>
          <p:cNvSpPr txBox="1">
            <a:spLocks noChangeArrowheads="1"/>
          </p:cNvSpPr>
          <p:nvPr/>
        </p:nvSpPr>
        <p:spPr bwMode="auto">
          <a:xfrm>
            <a:off x="247444" y="214866"/>
            <a:ext cx="6143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BE" b="1" dirty="0">
                <a:solidFill>
                  <a:srgbClr val="000000"/>
                </a:solidFill>
                <a:latin typeface="Calibri" charset="0"/>
              </a:rPr>
              <a:t>Pour un changement global</a:t>
            </a:r>
          </a:p>
        </p:txBody>
      </p:sp>
    </p:spTree>
    <p:extLst>
      <p:ext uri="{BB962C8B-B14F-4D97-AF65-F5344CB8AC3E}">
        <p14:creationId xmlns:p14="http://schemas.microsoft.com/office/powerpoint/2010/main" val="3424853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143000"/>
            <a:ext cx="9144000" cy="9144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alphaModFix amt="5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2292" y="2244994"/>
            <a:ext cx="2272934" cy="228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869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07504" y="93491"/>
            <a:ext cx="6143668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nl-BE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defRPr sz="3200" b="1">
                <a:solidFill>
                  <a:schemeClr val="accent3"/>
                </a:solidFill>
                <a:effectLst>
                  <a:reflection endPos="0" dir="5400000" sy="-100000" algn="bl" rotWithShape="0"/>
                </a:effectLst>
                <a:latin typeface="+mn-lt"/>
                <a:ea typeface="+mn-ea"/>
                <a:cs typeface="Arial" charset="0"/>
              </a:defRPr>
            </a:lvl1pPr>
          </a:lstStyle>
          <a:p>
            <a:pPr defTabSz="914400">
              <a:defRPr/>
            </a:pPr>
            <a:r>
              <a:rPr lang="fr-BE" dirty="0">
                <a:solidFill>
                  <a:srgbClr val="9BBB59"/>
                </a:solidFill>
              </a:rPr>
              <a:t>MERCI</a:t>
            </a:r>
          </a:p>
        </p:txBody>
      </p:sp>
      <p:sp>
        <p:nvSpPr>
          <p:cNvPr id="43011" name="TextBox 5"/>
          <p:cNvSpPr txBox="1">
            <a:spLocks noChangeArrowheads="1"/>
          </p:cNvSpPr>
          <p:nvPr/>
        </p:nvSpPr>
        <p:spPr bwMode="auto">
          <a:xfrm>
            <a:off x="395288" y="1120775"/>
            <a:ext cx="69135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BE" altLang="fr-FR" sz="2400" b="1">
                <a:solidFill>
                  <a:srgbClr val="000000"/>
                </a:solidFill>
              </a:rPr>
              <a:t>Elles vous remercient d’avance</a:t>
            </a:r>
          </a:p>
        </p:txBody>
      </p:sp>
      <p:pic>
        <p:nvPicPr>
          <p:cNvPr id="15366" name="Picture 6" descr="D:\photo\abeilles\Concept et valeur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2204864"/>
            <a:ext cx="4007938" cy="2683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148263" y="2025650"/>
            <a:ext cx="3600450" cy="32924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BE" sz="1600" b="1" dirty="0">
                <a:solidFill>
                  <a:prstClr val="black"/>
                </a:solidFill>
                <a:ea typeface="ＭＳ Ｐゴシック" panose="020B0600070205080204" pitchFamily="34" charset="-128"/>
              </a:rPr>
              <a:t>Contacts</a:t>
            </a:r>
            <a:r>
              <a:rPr lang="fr-BE" sz="1600" dirty="0">
                <a:solidFill>
                  <a:prstClr val="black"/>
                </a:solidFill>
                <a:ea typeface="ＭＳ Ｐゴシック" panose="020B0600070205080204" pitchFamily="34" charset="-128"/>
              </a:rPr>
              <a:t>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1600" dirty="0">
              <a:solidFill>
                <a:prstClr val="black"/>
              </a:solidFill>
              <a:ea typeface="ＭＳ Ｐゴシック" panose="020B0600070205080204" pitchFamily="34" charset="-128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BE" sz="1600" dirty="0" smtClean="0">
                <a:solidFill>
                  <a:prstClr val="black"/>
                </a:solidFill>
                <a:ea typeface="ＭＳ Ｐゴシック" panose="020B0600070205080204" pitchFamily="34" charset="-128"/>
              </a:rPr>
              <a:t>Bach Kim Nguyen</a:t>
            </a:r>
            <a:endParaRPr lang="fr-BE" sz="1600" dirty="0">
              <a:solidFill>
                <a:prstClr val="black"/>
              </a:solidFill>
              <a:ea typeface="ＭＳ Ｐゴシック" panose="020B0600070205080204" pitchFamily="34" charset="-128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BE" sz="1600" dirty="0">
                <a:solidFill>
                  <a:prstClr val="black"/>
                </a:solidFill>
                <a:ea typeface="ＭＳ Ｐゴシック" panose="020B0600070205080204" pitchFamily="34" charset="-128"/>
              </a:rPr>
              <a:t>Tel: +32 (0)</a:t>
            </a:r>
            <a:r>
              <a:rPr lang="fr-BE" sz="1600" dirty="0" smtClean="0">
                <a:solidFill>
                  <a:prstClr val="black"/>
                </a:solidFill>
                <a:ea typeface="ＭＳ Ｐゴシック" panose="020B0600070205080204" pitchFamily="34" charset="-128"/>
              </a:rPr>
              <a:t>498.13.15.69</a:t>
            </a:r>
            <a:endParaRPr lang="fr-BE" sz="1600" dirty="0">
              <a:solidFill>
                <a:prstClr val="black"/>
              </a:solidFill>
              <a:ea typeface="ＭＳ Ｐゴシック" panose="020B0600070205080204" pitchFamily="34" charset="-128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BE" sz="1600" dirty="0" smtClean="0">
                <a:solidFill>
                  <a:prstClr val="black"/>
                </a:solidFill>
                <a:ea typeface="ＭＳ Ｐゴシック" panose="020B0600070205080204" pitchFamily="34" charset="-128"/>
                <a:hlinkClick r:id="rId6"/>
              </a:rPr>
              <a:t>Kim.nguyen@</a:t>
            </a:r>
            <a:r>
              <a:rPr lang="fr-BE" sz="1600" dirty="0">
                <a:solidFill>
                  <a:prstClr val="black"/>
                </a:solidFill>
                <a:ea typeface="ＭＳ Ｐゴシック" panose="020B0600070205080204" pitchFamily="34" charset="-128"/>
                <a:hlinkClick r:id="rId6"/>
              </a:rPr>
              <a:t>beeodiversity.com</a:t>
            </a:r>
            <a:endParaRPr lang="fr-BE" sz="1600" dirty="0">
              <a:solidFill>
                <a:prstClr val="black"/>
              </a:solidFill>
              <a:ea typeface="ＭＳ Ｐゴシック" panose="020B0600070205080204" pitchFamily="34" charset="-128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1600" dirty="0">
              <a:solidFill>
                <a:prstClr val="black"/>
              </a:solidFill>
              <a:ea typeface="ＭＳ Ｐゴシック" panose="020B0600070205080204" pitchFamily="34" charset="-128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BE" sz="1600" dirty="0" smtClean="0">
                <a:solidFill>
                  <a:prstClr val="black"/>
                </a:solidFill>
                <a:ea typeface="ＭＳ Ｐゴシック" panose="020B0600070205080204" pitchFamily="34" charset="-128"/>
              </a:rPr>
              <a:t>Laurian Parmentier</a:t>
            </a:r>
            <a:endParaRPr lang="fr-BE" sz="1600" dirty="0">
              <a:solidFill>
                <a:prstClr val="black"/>
              </a:solidFill>
              <a:ea typeface="ＭＳ Ｐゴシック" panose="020B0600070205080204" pitchFamily="34" charset="-128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BE" sz="1600" dirty="0">
                <a:solidFill>
                  <a:prstClr val="black"/>
                </a:solidFill>
                <a:ea typeface="ＭＳ Ｐゴシック" panose="020B0600070205080204" pitchFamily="34" charset="-128"/>
              </a:rPr>
              <a:t>Tel: +32 (0)</a:t>
            </a:r>
            <a:r>
              <a:rPr lang="fr-BE" sz="1600" dirty="0" smtClean="0">
                <a:solidFill>
                  <a:prstClr val="black"/>
                </a:solidFill>
                <a:ea typeface="ＭＳ Ｐゴシック" panose="020B0600070205080204" pitchFamily="34" charset="-128"/>
              </a:rPr>
              <a:t>468.26.66.04</a:t>
            </a:r>
            <a:endParaRPr lang="fr-BE" sz="1600" dirty="0">
              <a:solidFill>
                <a:prstClr val="black"/>
              </a:solidFill>
              <a:ea typeface="ＭＳ Ｐゴシック" panose="020B0600070205080204" pitchFamily="34" charset="-128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BE" sz="1600" dirty="0" smtClean="0">
                <a:solidFill>
                  <a:prstClr val="black"/>
                </a:solidFill>
                <a:ea typeface="ＭＳ Ｐゴシック" panose="020B0600070205080204" pitchFamily="34" charset="-128"/>
                <a:hlinkClick r:id="rId7"/>
              </a:rPr>
              <a:t>Laurian.parmentier@</a:t>
            </a:r>
            <a:r>
              <a:rPr lang="fr-BE" sz="1600" dirty="0">
                <a:solidFill>
                  <a:prstClr val="black"/>
                </a:solidFill>
                <a:ea typeface="ＭＳ Ｐゴシック" panose="020B0600070205080204" pitchFamily="34" charset="-128"/>
                <a:hlinkClick r:id="rId7"/>
              </a:rPr>
              <a:t>beeodiversity.com</a:t>
            </a:r>
            <a:endParaRPr lang="fr-BE" sz="1600" dirty="0">
              <a:solidFill>
                <a:prstClr val="black"/>
              </a:solidFill>
              <a:ea typeface="ＭＳ Ｐゴシック" panose="020B0600070205080204" pitchFamily="34" charset="-128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1600" dirty="0">
              <a:solidFill>
                <a:prstClr val="black"/>
              </a:solidFill>
              <a:ea typeface="ＭＳ Ｐゴシック" panose="020B0600070205080204" pitchFamily="34" charset="-128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1600" dirty="0">
              <a:solidFill>
                <a:prstClr val="black"/>
              </a:solidFill>
              <a:ea typeface="ＭＳ Ｐゴシック" panose="020B0600070205080204" pitchFamily="34" charset="-128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1600" dirty="0">
              <a:solidFill>
                <a:prstClr val="black"/>
              </a:solidFill>
              <a:ea typeface="ＭＳ Ｐゴシック" panose="020B0600070205080204" pitchFamily="34" charset="-128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1600" dirty="0">
              <a:solidFill>
                <a:prstClr val="black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257319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87800"/>
            <a:ext cx="5524500" cy="28702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4869" y="3987800"/>
            <a:ext cx="2399195" cy="239919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5542" y="4321589"/>
            <a:ext cx="1704086" cy="1695671"/>
          </a:xfrm>
          <a:prstGeom prst="ellipse">
            <a:avLst/>
          </a:prstGeom>
        </p:spPr>
      </p:pic>
      <p:grpSp>
        <p:nvGrpSpPr>
          <p:cNvPr id="14" name="Grouper 13"/>
          <p:cNvGrpSpPr/>
          <p:nvPr/>
        </p:nvGrpSpPr>
        <p:grpSpPr>
          <a:xfrm>
            <a:off x="3014869" y="776311"/>
            <a:ext cx="2399195" cy="2399195"/>
            <a:chOff x="4812747" y="2969592"/>
            <a:chExt cx="2399195" cy="2399195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812747" y="2969592"/>
              <a:ext cx="2399195" cy="2399195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5"/>
            <a:srcRect l="9365" r="38536"/>
            <a:stretch/>
          </p:blipFill>
          <p:spPr>
            <a:xfrm>
              <a:off x="5215278" y="3352087"/>
              <a:ext cx="1598545" cy="1591103"/>
            </a:xfrm>
            <a:prstGeom prst="ellipse">
              <a:avLst/>
            </a:prstGeom>
          </p:spPr>
        </p:pic>
      </p:grpSp>
      <p:grpSp>
        <p:nvGrpSpPr>
          <p:cNvPr id="13" name="Grouper 12"/>
          <p:cNvGrpSpPr/>
          <p:nvPr/>
        </p:nvGrpSpPr>
        <p:grpSpPr>
          <a:xfrm>
            <a:off x="1696276" y="2376300"/>
            <a:ext cx="2399195" cy="2399195"/>
            <a:chOff x="2668103" y="1922394"/>
            <a:chExt cx="2399195" cy="2399195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668103" y="1922394"/>
              <a:ext cx="2399195" cy="2399195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6"/>
            <a:srcRect l="22343" r="28502"/>
            <a:stretch/>
          </p:blipFill>
          <p:spPr>
            <a:xfrm>
              <a:off x="3003826" y="2272491"/>
              <a:ext cx="1692808" cy="1693223"/>
            </a:xfrm>
            <a:prstGeom prst="ellipse">
              <a:avLst/>
            </a:prstGeom>
          </p:spPr>
        </p:pic>
      </p:grpSp>
      <p:grpSp>
        <p:nvGrpSpPr>
          <p:cNvPr id="20" name="Grouper 19"/>
          <p:cNvGrpSpPr/>
          <p:nvPr/>
        </p:nvGrpSpPr>
        <p:grpSpPr>
          <a:xfrm>
            <a:off x="5049628" y="4321589"/>
            <a:ext cx="2399195" cy="2399195"/>
            <a:chOff x="5851106" y="3821988"/>
            <a:chExt cx="2399195" cy="2399195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851106" y="3821988"/>
              <a:ext cx="2399195" cy="2399195"/>
            </a:xfrm>
            <a:prstGeom prst="rect">
              <a:avLst/>
            </a:prstGeom>
          </p:spPr>
        </p:pic>
        <p:pic>
          <p:nvPicPr>
            <p:cNvPr id="18" name="Image 17"/>
            <p:cNvPicPr>
              <a:picLocks noChangeAspect="1"/>
            </p:cNvPicPr>
            <p:nvPr/>
          </p:nvPicPr>
          <p:blipFill rotWithShape="1">
            <a:blip r:embed="rId7"/>
            <a:srcRect l="10391" r="28285"/>
            <a:stretch/>
          </p:blipFill>
          <p:spPr>
            <a:xfrm>
              <a:off x="6191814" y="4166980"/>
              <a:ext cx="1652639" cy="1648554"/>
            </a:xfrm>
            <a:prstGeom prst="ellipse">
              <a:avLst/>
            </a:prstGeom>
          </p:spPr>
        </p:pic>
      </p:grpSp>
      <p:pic>
        <p:nvPicPr>
          <p:cNvPr id="19" name="Image 1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5945" y="309217"/>
            <a:ext cx="1971767" cy="1971767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22059" y="1071217"/>
            <a:ext cx="1453528" cy="1453528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5310" y="1985720"/>
            <a:ext cx="1078049" cy="107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58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300" y="1778000"/>
            <a:ext cx="5613400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47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9900"/>
            <a:ext cx="9144000" cy="335375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81312" y="2705652"/>
            <a:ext cx="596347" cy="79512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014870" y="5632173"/>
            <a:ext cx="313634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FFFFFF"/>
                </a:solidFill>
              </a:rPr>
              <a:t>Innovation</a:t>
            </a:r>
            <a:endParaRPr lang="fr-FR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772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889000"/>
            <a:ext cx="88646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102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beeodiversity-logo-CMY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565" y="1501913"/>
            <a:ext cx="5122622" cy="361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620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167" y="1523999"/>
            <a:ext cx="6577786" cy="353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307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Bureau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1006</Words>
  <Application>Microsoft Macintosh PowerPoint</Application>
  <PresentationFormat>Présentation à l'écran (4:3)</PresentationFormat>
  <Paragraphs>312</Paragraphs>
  <Slides>32</Slides>
  <Notes>10</Notes>
  <HiddenSlides>0</HiddenSlides>
  <MMClips>0</MMClips>
  <ScaleCrop>false</ScaleCrop>
  <HeadingPairs>
    <vt:vector size="4" baseType="variant">
      <vt:variant>
        <vt:lpstr>Thème</vt:lpstr>
      </vt:variant>
      <vt:variant>
        <vt:i4>4</vt:i4>
      </vt:variant>
      <vt:variant>
        <vt:lpstr>Titres des diapositives</vt:lpstr>
      </vt:variant>
      <vt:variant>
        <vt:i4>32</vt:i4>
      </vt:variant>
    </vt:vector>
  </HeadingPairs>
  <TitlesOfParts>
    <vt:vector size="36" baseType="lpstr">
      <vt:lpstr>1_Thème Office</vt:lpstr>
      <vt:lpstr>2_Thème Office</vt:lpstr>
      <vt:lpstr>3_Thème Office</vt:lpstr>
      <vt:lpstr>4_Thème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Aanplantingen project Knokke – monitoring bijen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ULG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Bach Kim Nguyen</dc:creator>
  <cp:lastModifiedBy>Bach Kim Nguyen</cp:lastModifiedBy>
  <cp:revision>262</cp:revision>
  <cp:lastPrinted>2016-02-12T06:28:27Z</cp:lastPrinted>
  <dcterms:created xsi:type="dcterms:W3CDTF">2014-01-31T12:11:15Z</dcterms:created>
  <dcterms:modified xsi:type="dcterms:W3CDTF">2017-05-15T06:58:11Z</dcterms:modified>
</cp:coreProperties>
</file>