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20" r:id="rId1"/>
  </p:sldMasterIdLst>
  <p:notesMasterIdLst>
    <p:notesMasterId r:id="rId27"/>
  </p:notesMasterIdLst>
  <p:handoutMasterIdLst>
    <p:handoutMasterId r:id="rId28"/>
  </p:handoutMasterIdLst>
  <p:sldIdLst>
    <p:sldId id="310" r:id="rId2"/>
    <p:sldId id="372" r:id="rId3"/>
    <p:sldId id="397" r:id="rId4"/>
    <p:sldId id="398" r:id="rId5"/>
    <p:sldId id="394" r:id="rId6"/>
    <p:sldId id="400" r:id="rId7"/>
    <p:sldId id="396" r:id="rId8"/>
    <p:sldId id="395" r:id="rId9"/>
    <p:sldId id="399" r:id="rId10"/>
    <p:sldId id="405" r:id="rId11"/>
    <p:sldId id="390" r:id="rId12"/>
    <p:sldId id="402" r:id="rId13"/>
    <p:sldId id="378" r:id="rId14"/>
    <p:sldId id="370" r:id="rId15"/>
    <p:sldId id="379" r:id="rId16"/>
    <p:sldId id="349" r:id="rId17"/>
    <p:sldId id="388" r:id="rId18"/>
    <p:sldId id="389" r:id="rId19"/>
    <p:sldId id="382" r:id="rId20"/>
    <p:sldId id="404" r:id="rId21"/>
    <p:sldId id="358" r:id="rId22"/>
    <p:sldId id="377" r:id="rId23"/>
    <p:sldId id="403" r:id="rId24"/>
    <p:sldId id="360" r:id="rId25"/>
    <p:sldId id="391" r:id="rId26"/>
  </p:sldIdLst>
  <p:sldSz cx="9144000" cy="6858000" type="screen4x3"/>
  <p:notesSz cx="9872663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0000"/>
    <a:srgbClr val="FFFF99"/>
    <a:srgbClr val="7C9843"/>
    <a:srgbClr val="00FF00"/>
    <a:srgbClr val="8BA753"/>
    <a:srgbClr val="5F7538"/>
    <a:srgbClr val="AECD67"/>
    <a:srgbClr val="89AA41"/>
    <a:srgbClr val="7F71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85" autoAdjust="0"/>
    <p:restoredTop sz="91762" autoAdjust="0"/>
  </p:normalViewPr>
  <p:slideViewPr>
    <p:cSldViewPr snapToGrid="0">
      <p:cViewPr varScale="1">
        <p:scale>
          <a:sx n="78" d="100"/>
          <a:sy n="78" d="100"/>
        </p:scale>
        <p:origin x="1114" y="72"/>
      </p:cViewPr>
      <p:guideLst>
        <p:guide orient="horz" pos="2160"/>
        <p:guide pos="283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vray\Documents\UNIF\DOCTORAT\Doctorat%20-%20UMons\DATA%20-%20BOURDONS\mes4sites_maBD_2016-11-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r>
              <a:rPr lang="fr-BE" sz="1800" i="0" dirty="0" err="1" smtClean="0"/>
              <a:t>Species</a:t>
            </a:r>
            <a:r>
              <a:rPr lang="fr-BE" sz="1800" i="0" baseline="0" dirty="0" smtClean="0"/>
              <a:t> </a:t>
            </a:r>
            <a:r>
              <a:rPr lang="fr-BE" sz="1800" i="0" baseline="0" dirty="0" err="1" smtClean="0"/>
              <a:t>richness</a:t>
            </a:r>
            <a:endParaRPr lang="fr-BE" sz="1800" i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'anc com x topo'!$C$10</c:f>
              <c:strCache>
                <c:ptCount val="1"/>
                <c:pt idx="0">
                  <c:v>1910-1930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'anc com x topo'!$B$11:$B$16</c:f>
              <c:strCache>
                <c:ptCount val="6"/>
                <c:pt idx="0">
                  <c:v>Moorsel</c:v>
                </c:pt>
                <c:pt idx="1">
                  <c:v>Trivières &amp; St-Vaast</c:v>
                </c:pt>
                <c:pt idx="2">
                  <c:v>Francorchamps</c:v>
                </c:pt>
                <c:pt idx="3">
                  <c:v>Lamorteau &amp; Torgny</c:v>
                </c:pt>
                <c:pt idx="4">
                  <c:v>Four localities</c:v>
                </c:pt>
                <c:pt idx="5">
                  <c:v>Belgium</c:v>
                </c:pt>
              </c:strCache>
            </c:strRef>
          </c:cat>
          <c:val>
            <c:numRef>
              <c:f>'anc com x topo'!$C$11:$C$16</c:f>
              <c:numCache>
                <c:formatCode>General</c:formatCode>
                <c:ptCount val="6"/>
                <c:pt idx="0">
                  <c:v>25</c:v>
                </c:pt>
                <c:pt idx="1">
                  <c:v>26</c:v>
                </c:pt>
                <c:pt idx="2">
                  <c:v>24</c:v>
                </c:pt>
                <c:pt idx="3">
                  <c:v>21</c:v>
                </c:pt>
                <c:pt idx="4">
                  <c:v>28</c:v>
                </c:pt>
                <c:pt idx="5">
                  <c:v>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59B-4302-95B5-588FB7617386}"/>
            </c:ext>
          </c:extLst>
        </c:ser>
        <c:ser>
          <c:idx val="1"/>
          <c:order val="1"/>
          <c:tx>
            <c:strRef>
              <c:f>'anc com x topo'!$D$10</c:f>
              <c:strCache>
                <c:ptCount val="1"/>
                <c:pt idx="0">
                  <c:v>2013-2015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'anc com x topo'!$B$11:$B$16</c:f>
              <c:strCache>
                <c:ptCount val="6"/>
                <c:pt idx="0">
                  <c:v>Moorsel</c:v>
                </c:pt>
                <c:pt idx="1">
                  <c:v>Trivières &amp; St-Vaast</c:v>
                </c:pt>
                <c:pt idx="2">
                  <c:v>Francorchamps</c:v>
                </c:pt>
                <c:pt idx="3">
                  <c:v>Lamorteau &amp; Torgny</c:v>
                </c:pt>
                <c:pt idx="4">
                  <c:v>Four localities</c:v>
                </c:pt>
                <c:pt idx="5">
                  <c:v>Belgium</c:v>
                </c:pt>
              </c:strCache>
            </c:strRef>
          </c:cat>
          <c:val>
            <c:numRef>
              <c:f>'anc com x topo'!$D$11:$D$16</c:f>
              <c:numCache>
                <c:formatCode>General</c:formatCode>
                <c:ptCount val="6"/>
                <c:pt idx="0">
                  <c:v>8</c:v>
                </c:pt>
                <c:pt idx="1">
                  <c:v>11</c:v>
                </c:pt>
                <c:pt idx="2">
                  <c:v>14</c:v>
                </c:pt>
                <c:pt idx="3">
                  <c:v>18</c:v>
                </c:pt>
                <c:pt idx="4">
                  <c:v>19</c:v>
                </c:pt>
                <c:pt idx="5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59B-4302-95B5-588FB76173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9551296"/>
        <c:axId val="413340048"/>
      </c:barChart>
      <c:catAx>
        <c:axId val="40955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nl-NL"/>
          </a:p>
        </c:txPr>
        <c:crossAx val="413340048"/>
        <c:crosses val="autoZero"/>
        <c:auto val="1"/>
        <c:lblAlgn val="ctr"/>
        <c:lblOffset val="100"/>
        <c:noMultiLvlLbl val="0"/>
      </c:catAx>
      <c:valAx>
        <c:axId val="413340048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500" b="0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defRPr>
                </a:pPr>
                <a:r>
                  <a:rPr lang="fr-BE" dirty="0" err="1" smtClean="0"/>
                  <a:t>Nubmer</a:t>
                </a:r>
                <a:r>
                  <a:rPr lang="fr-BE" baseline="0" dirty="0" smtClean="0"/>
                  <a:t> of </a:t>
                </a:r>
                <a:r>
                  <a:rPr lang="fr-BE" baseline="0" dirty="0" err="1" smtClean="0"/>
                  <a:t>species</a:t>
                </a:r>
                <a:endParaRPr lang="fr-B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500" b="0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pPr>
            <a:endParaRPr lang="nl-NL"/>
          </a:p>
        </c:txPr>
        <c:crossAx val="409551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5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592224" y="1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08BAA-C394-4B1D-A4A5-4D842930F5F5}" type="datetimeFigureOut">
              <a:rPr lang="fr-BE" smtClean="0"/>
              <a:t>12/05/2017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ED084-1513-4C48-AAC0-34C82A4BA8FC}" type="slidenum">
              <a:rPr lang="fr-BE" smtClean="0"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8826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68C3-5F4F-4452-9E40-B67D0AABC2E7}" type="datetimeFigureOut">
              <a:rPr lang="fr-BE" smtClean="0"/>
              <a:pPr/>
              <a:t>12/05/2017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236913" y="509588"/>
            <a:ext cx="339883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CF7BB-E44E-4421-AA34-92D48D671531}" type="slidenum">
              <a:rPr lang="fr-BE" smtClean="0"/>
              <a:pPr/>
              <a:t>‹nr.›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7366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altLang="fr-FR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608A542-572D-48DD-B639-FC7420F9C371}" type="slidenum">
              <a:rPr lang="en-GB" altLang="fr-FR" smtClean="0"/>
              <a:pPr/>
              <a:t>4</a:t>
            </a:fld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2981290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encoded</a:t>
            </a:r>
            <a:r>
              <a:rPr lang="fr-BE" dirty="0" smtClean="0"/>
              <a:t> more </a:t>
            </a:r>
            <a:r>
              <a:rPr lang="fr-BE" dirty="0" err="1" smtClean="0"/>
              <a:t>than</a:t>
            </a:r>
            <a:r>
              <a:rPr lang="fr-BE" dirty="0" smtClean="0"/>
              <a:t> 62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thousands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bumblebee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specimens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Ball’s</a:t>
            </a:r>
            <a:r>
              <a:rPr lang="fr-BE" baseline="0" dirty="0" smtClean="0"/>
              <a:t> collection.</a:t>
            </a:r>
          </a:p>
          <a:p>
            <a:r>
              <a:rPr lang="fr-BE" baseline="0" dirty="0" smtClean="0"/>
              <a:t>This </a:t>
            </a:r>
            <a:r>
              <a:rPr lang="fr-BE" baseline="0" dirty="0" err="1" smtClean="0"/>
              <a:t>represents</a:t>
            </a:r>
            <a:r>
              <a:rPr lang="fr-BE" baseline="0" dirty="0" smtClean="0"/>
              <a:t> 29 </a:t>
            </a:r>
            <a:r>
              <a:rPr lang="fr-BE" baseline="0" dirty="0" err="1" smtClean="0"/>
              <a:t>species</a:t>
            </a:r>
            <a:r>
              <a:rPr lang="fr-BE" baseline="0" dirty="0" smtClean="0"/>
              <a:t>.</a:t>
            </a:r>
          </a:p>
          <a:p>
            <a:r>
              <a:rPr lang="fr-BE" baseline="0" dirty="0" smtClean="0"/>
              <a:t>97 </a:t>
            </a:r>
            <a:r>
              <a:rPr lang="fr-BE" baseline="0" dirty="0" err="1" smtClean="0"/>
              <a:t>percents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specimens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period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nineteen-ten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nineteen-thirty</a:t>
            </a:r>
            <a:r>
              <a:rPr lang="fr-BE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CF7BB-E44E-4421-AA34-92D48D671531}" type="slidenum">
              <a:rPr lang="fr-BE" smtClean="0"/>
              <a:pPr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2734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encoded</a:t>
            </a:r>
            <a:r>
              <a:rPr lang="fr-BE" dirty="0" smtClean="0"/>
              <a:t> more </a:t>
            </a:r>
            <a:r>
              <a:rPr lang="fr-BE" dirty="0" err="1" smtClean="0"/>
              <a:t>than</a:t>
            </a:r>
            <a:r>
              <a:rPr lang="fr-BE" dirty="0" smtClean="0"/>
              <a:t> 62</a:t>
            </a:r>
            <a:r>
              <a:rPr lang="fr-BE" baseline="0" dirty="0" smtClean="0"/>
              <a:t> </a:t>
            </a:r>
            <a:r>
              <a:rPr lang="fr-BE" baseline="0" dirty="0" err="1" smtClean="0"/>
              <a:t>thousands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bumblebee</a:t>
            </a:r>
            <a:r>
              <a:rPr lang="fr-BE" baseline="0" dirty="0" smtClean="0"/>
              <a:t> </a:t>
            </a:r>
            <a:r>
              <a:rPr lang="fr-BE" baseline="0" dirty="0" err="1" smtClean="0"/>
              <a:t>specimens</a:t>
            </a:r>
            <a:r>
              <a:rPr lang="fr-BE" baseline="0" dirty="0" smtClean="0"/>
              <a:t>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Ball’s</a:t>
            </a:r>
            <a:r>
              <a:rPr lang="fr-BE" baseline="0" dirty="0" smtClean="0"/>
              <a:t> collection.</a:t>
            </a:r>
          </a:p>
          <a:p>
            <a:r>
              <a:rPr lang="fr-BE" baseline="0" dirty="0" smtClean="0"/>
              <a:t>This </a:t>
            </a:r>
            <a:r>
              <a:rPr lang="fr-BE" baseline="0" dirty="0" err="1" smtClean="0"/>
              <a:t>represents</a:t>
            </a:r>
            <a:r>
              <a:rPr lang="fr-BE" baseline="0" dirty="0" smtClean="0"/>
              <a:t> 29 </a:t>
            </a:r>
            <a:r>
              <a:rPr lang="fr-BE" baseline="0" dirty="0" err="1" smtClean="0"/>
              <a:t>species</a:t>
            </a:r>
            <a:r>
              <a:rPr lang="fr-BE" baseline="0" dirty="0" smtClean="0"/>
              <a:t>.</a:t>
            </a:r>
          </a:p>
          <a:p>
            <a:r>
              <a:rPr lang="fr-BE" baseline="0" dirty="0" smtClean="0"/>
              <a:t>97 </a:t>
            </a:r>
            <a:r>
              <a:rPr lang="fr-BE" baseline="0" dirty="0" err="1" smtClean="0"/>
              <a:t>percents</a:t>
            </a:r>
            <a:r>
              <a:rPr lang="fr-BE" baseline="0" dirty="0" smtClean="0"/>
              <a:t> of the </a:t>
            </a:r>
            <a:r>
              <a:rPr lang="fr-BE" baseline="0" dirty="0" err="1" smtClean="0"/>
              <a:t>specimens</a:t>
            </a:r>
            <a:r>
              <a:rPr lang="fr-BE" baseline="0" dirty="0" smtClean="0"/>
              <a:t> are </a:t>
            </a:r>
            <a:r>
              <a:rPr lang="fr-BE" baseline="0" dirty="0" err="1" smtClean="0"/>
              <a:t>from</a:t>
            </a:r>
            <a:r>
              <a:rPr lang="fr-BE" baseline="0" dirty="0" smtClean="0"/>
              <a:t> the </a:t>
            </a:r>
            <a:r>
              <a:rPr lang="fr-BE" baseline="0" dirty="0" err="1" smtClean="0"/>
              <a:t>period</a:t>
            </a:r>
            <a:r>
              <a:rPr lang="fr-BE" baseline="0" dirty="0" smtClean="0"/>
              <a:t> </a:t>
            </a:r>
            <a:r>
              <a:rPr lang="fr-BE" baseline="0" dirty="0" err="1" smtClean="0"/>
              <a:t>nineteen-ten</a:t>
            </a:r>
            <a:r>
              <a:rPr lang="fr-BE" baseline="0" dirty="0" smtClean="0"/>
              <a:t> to </a:t>
            </a:r>
            <a:r>
              <a:rPr lang="fr-BE" baseline="0" dirty="0" err="1" smtClean="0"/>
              <a:t>nineteen-thirty</a:t>
            </a:r>
            <a:r>
              <a:rPr lang="fr-BE" baseline="0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CF7BB-E44E-4421-AA34-92D48D671531}" type="slidenum">
              <a:rPr lang="fr-BE" smtClean="0"/>
              <a:pPr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10863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we compare these results with those of a hundred years ago, we see that 9 species have disappeared in Belgium.</a:t>
            </a:r>
          </a:p>
          <a:p>
            <a:r>
              <a:rPr lang="en-US" dirty="0" smtClean="0"/>
              <a:t>Species richness decreased for 3 of the 4 localities, except for </a:t>
            </a:r>
            <a:r>
              <a:rPr lang="en-US" dirty="0" err="1" smtClean="0"/>
              <a:t>Lamorteau</a:t>
            </a:r>
            <a:r>
              <a:rPr lang="en-US" dirty="0" smtClean="0"/>
              <a:t> and </a:t>
            </a:r>
            <a:r>
              <a:rPr lang="en-US" dirty="0" err="1" smtClean="0"/>
              <a:t>Torgny</a:t>
            </a:r>
            <a:r>
              <a:rPr lang="en-US" dirty="0" smtClean="0"/>
              <a:t> where it remained quite similar.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CF7BB-E44E-4421-AA34-92D48D671531}" type="slidenum">
              <a:rPr lang="fr-BE" smtClean="0"/>
              <a:pPr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8784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CF7BB-E44E-4421-AA34-92D48D671531}" type="slidenum">
              <a:rPr lang="fr-BE" smtClean="0"/>
              <a:pPr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9326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CF7BB-E44E-4421-AA34-92D48D671531}" type="slidenum">
              <a:rPr lang="fr-BE" smtClean="0"/>
              <a:pPr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3664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CF7BB-E44E-4421-AA34-92D48D671531}" type="slidenum">
              <a:rPr lang="fr-BE" smtClean="0"/>
              <a:pPr/>
              <a:t>19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97483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BCF7BB-E44E-4421-AA34-92D48D671531}" type="slidenum">
              <a:rPr lang="fr-BE" smtClean="0"/>
              <a:pPr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385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42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7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75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512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67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748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5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13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84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4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DF141-C609-4F0E-9229-B0CF61C94322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12/05/2017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29EF2-77B1-4180-9B4C-7878411DE1D2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273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jpe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12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jpeg"/><Relationship Id="rId9" Type="http://schemas.openxmlformats.org/officeDocument/2006/relationships/image" Target="../media/image6.jpeg"/><Relationship Id="rId1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f"/><Relationship Id="rId3" Type="http://schemas.openxmlformats.org/officeDocument/2006/relationships/image" Target="../media/image13.jpeg"/><Relationship Id="rId7" Type="http://schemas.openxmlformats.org/officeDocument/2006/relationships/image" Target="../media/image52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14.pn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6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ucnredlist.org/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tiff"/><Relationship Id="rId5" Type="http://schemas.openxmlformats.org/officeDocument/2006/relationships/image" Target="../media/image14.png"/><Relationship Id="rId10" Type="http://schemas.openxmlformats.org/officeDocument/2006/relationships/image" Target="../media/image66.png"/><Relationship Id="rId4" Type="http://schemas.openxmlformats.org/officeDocument/2006/relationships/image" Target="../media/image13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3" Type="http://schemas.openxmlformats.org/officeDocument/2006/relationships/image" Target="../media/image69.emf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73.emf"/><Relationship Id="rId4" Type="http://schemas.openxmlformats.org/officeDocument/2006/relationships/image" Target="../media/image12.jpeg"/><Relationship Id="rId9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.jpeg"/><Relationship Id="rId7" Type="http://schemas.openxmlformats.org/officeDocument/2006/relationships/image" Target="../media/image75.emf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78.jpeg"/><Relationship Id="rId5" Type="http://schemas.openxmlformats.org/officeDocument/2006/relationships/image" Target="../media/image14.png"/><Relationship Id="rId10" Type="http://schemas.openxmlformats.org/officeDocument/2006/relationships/image" Target="../media/image77.png"/><Relationship Id="rId4" Type="http://schemas.openxmlformats.org/officeDocument/2006/relationships/image" Target="../media/image13.jpe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3.jpeg"/><Relationship Id="rId7" Type="http://schemas.openxmlformats.org/officeDocument/2006/relationships/image" Target="../media/image8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3.jpeg"/><Relationship Id="rId7" Type="http://schemas.openxmlformats.org/officeDocument/2006/relationships/image" Target="../media/image8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4.jpeg"/><Relationship Id="rId4" Type="http://schemas.openxmlformats.org/officeDocument/2006/relationships/image" Target="../media/image14.png"/><Relationship Id="rId9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2.jpeg"/><Relationship Id="rId7" Type="http://schemas.openxmlformats.org/officeDocument/2006/relationships/image" Target="../media/image94.png"/><Relationship Id="rId2" Type="http://schemas.openxmlformats.org/officeDocument/2006/relationships/hyperlink" Target="http://www.belbees.b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14.png"/><Relationship Id="rId10" Type="http://schemas.openxmlformats.org/officeDocument/2006/relationships/image" Target="../media/image97.png"/><Relationship Id="rId4" Type="http://schemas.openxmlformats.org/officeDocument/2006/relationships/image" Target="../media/image13.jpeg"/><Relationship Id="rId9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9.png"/><Relationship Id="rId7" Type="http://schemas.openxmlformats.org/officeDocument/2006/relationships/image" Target="../media/image1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12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11" Type="http://schemas.openxmlformats.org/officeDocument/2006/relationships/image" Target="../media/image7.png"/><Relationship Id="rId5" Type="http://schemas.openxmlformats.org/officeDocument/2006/relationships/image" Target="../media/image14.png"/><Relationship Id="rId10" Type="http://schemas.openxmlformats.org/officeDocument/2006/relationships/image" Target="../media/image6.jpeg"/><Relationship Id="rId4" Type="http://schemas.openxmlformats.org/officeDocument/2006/relationships/image" Target="../media/image13.jpe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47321" y="99889"/>
            <a:ext cx="6856290" cy="3219043"/>
          </a:xfrm>
        </p:spPr>
        <p:txBody>
          <a:bodyPr>
            <a:normAutofit fontScale="90000"/>
          </a:bodyPr>
          <a:lstStyle/>
          <a:p>
            <a:pPr algn="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Etat des lieux et tendances </a:t>
            </a:r>
            <a:b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des abeilles sauvages en Belgique</a:t>
            </a:r>
            <a: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r-BE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BE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r-BE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BE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fr-BE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BE" sz="2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Colloque - Qui fait quoi pour les abeilles ?</a:t>
            </a:r>
            <a:br>
              <a:rPr lang="fr-BE" sz="2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fr-BE" sz="2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Session Recherche</a:t>
            </a:r>
            <a:endParaRPr lang="fr-BE" sz="36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54523" y="3574201"/>
            <a:ext cx="4064496" cy="1174649"/>
          </a:xfrm>
        </p:spPr>
        <p:txBody>
          <a:bodyPr/>
          <a:lstStyle/>
          <a:p>
            <a:pPr algn="r"/>
            <a:r>
              <a:rPr lang="fr-BE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BELBEES </a:t>
            </a:r>
            <a:r>
              <a:rPr lang="fr-BE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project</a:t>
            </a:r>
            <a:endParaRPr lang="fr-BE" sz="3600" b="1" dirty="0" smtClean="0">
              <a:solidFill>
                <a:schemeClr val="tx1">
                  <a:lumMod val="95000"/>
                  <a:lumOff val="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BELSPO – BRAIN-</a:t>
            </a:r>
            <a:r>
              <a:rPr lang="fr-BE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</a:t>
            </a:r>
            <a:endParaRPr lang="fr-BE" sz="2800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22396" y="5028212"/>
            <a:ext cx="449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15</a:t>
            </a:r>
            <a:r>
              <a:rPr lang="fr-BE" baseline="30000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fr-BE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fr-BE" dirty="0" smtClean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May 2017</a:t>
            </a:r>
            <a:endParaRPr lang="fr-BE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endParaRPr lang="fr-BE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35496" y="6055568"/>
            <a:ext cx="9068115" cy="685800"/>
            <a:chOff x="75885" y="6172200"/>
            <a:chExt cx="9068115" cy="685800"/>
          </a:xfrm>
        </p:grpSpPr>
        <p:pic>
          <p:nvPicPr>
            <p:cNvPr id="8" name="Picture 4" descr="http://iribhm.org/duoxlab/images/stories/DUOXLab/Logos/Belspo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74817" y="6172200"/>
              <a:ext cx="769183" cy="685800"/>
            </a:xfrm>
            <a:prstGeom prst="rect">
              <a:avLst/>
            </a:prstGeom>
            <a:noFill/>
          </p:spPr>
        </p:pic>
        <p:pic>
          <p:nvPicPr>
            <p:cNvPr id="9" name="Picture 16" descr="http://www.geniemeca.fpms.ac.be/Images/logoUMONS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885" y="6204244"/>
              <a:ext cx="1171802" cy="313572"/>
            </a:xfrm>
            <a:prstGeom prst="rect">
              <a:avLst/>
            </a:prstGeom>
            <a:noFill/>
          </p:spPr>
        </p:pic>
        <p:pic>
          <p:nvPicPr>
            <p:cNvPr id="10" name="Picture 18" descr="https://portail.umons.ac.be/EN2/infossur/intranet/biosciences/CustomBanner/CustomBanner.jpg"/>
            <p:cNvPicPr>
              <a:picLocks noChangeAspect="1" noChangeArrowheads="1"/>
            </p:cNvPicPr>
            <p:nvPr/>
          </p:nvPicPr>
          <p:blipFill>
            <a:blip r:embed="rId4" cstate="print"/>
            <a:srcRect l="5873" t="16936" r="68504" b="48591"/>
            <a:stretch>
              <a:fillRect/>
            </a:stretch>
          </p:blipFill>
          <p:spPr bwMode="auto">
            <a:xfrm>
              <a:off x="158219" y="6554624"/>
              <a:ext cx="901971" cy="303376"/>
            </a:xfrm>
            <a:prstGeom prst="rect">
              <a:avLst/>
            </a:prstGeom>
            <a:noFill/>
          </p:spPr>
        </p:pic>
        <p:pic>
          <p:nvPicPr>
            <p:cNvPr id="11" name="Picture 6" descr="http://geobia.ugent.be/images/ugent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51587" y="6172200"/>
              <a:ext cx="968684" cy="685800"/>
            </a:xfrm>
            <a:prstGeom prst="rect">
              <a:avLst/>
            </a:prstGeom>
            <a:noFill/>
          </p:spPr>
        </p:pic>
        <p:pic>
          <p:nvPicPr>
            <p:cNvPr id="12" name="Picture 8" descr="http://webapps.fundp.ac.be/PPLB/img/logounamur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269457" y="6172200"/>
              <a:ext cx="618948" cy="685800"/>
            </a:xfrm>
            <a:prstGeom prst="rect">
              <a:avLst/>
            </a:prstGeom>
            <a:noFill/>
          </p:spPr>
        </p:pic>
        <p:pic>
          <p:nvPicPr>
            <p:cNvPr id="13" name="Picture 15" descr="C:\Users\Thomas\Desktop\index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49968" y="6240846"/>
              <a:ext cx="1709928" cy="531694"/>
            </a:xfrm>
            <a:prstGeom prst="rect">
              <a:avLst/>
            </a:prstGeom>
            <a:noFill/>
          </p:spPr>
        </p:pic>
        <p:pic>
          <p:nvPicPr>
            <p:cNvPr id="14" name="Picture 17" descr="http://www.icepath.org/sites/default/files/logo_ulg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59112" y="6172200"/>
              <a:ext cx="835152" cy="685800"/>
            </a:xfrm>
            <a:prstGeom prst="rect">
              <a:avLst/>
            </a:prstGeom>
            <a:noFill/>
          </p:spPr>
        </p:pic>
        <p:pic>
          <p:nvPicPr>
            <p:cNvPr id="15" name="Picture 19" descr="https://www.ulg.ac.be/upload/docs/image/gif/2013-03/logogxabt.gi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401084" y="6205930"/>
              <a:ext cx="1093607" cy="361510"/>
            </a:xfrm>
            <a:prstGeom prst="rect">
              <a:avLst/>
            </a:prstGeom>
            <a:noFill/>
          </p:spPr>
        </p:pic>
        <p:pic>
          <p:nvPicPr>
            <p:cNvPr id="16" name="Picture 21" descr="http://upload.wikimedia.org/wikipedia/commons/thumb/6/65/Flag_of_Belgium.svg/110px-Flag_of_Belgium.svg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298109" y="6221339"/>
              <a:ext cx="687209" cy="593500"/>
            </a:xfrm>
            <a:prstGeom prst="rect">
              <a:avLst/>
            </a:prstGeom>
            <a:noFill/>
          </p:spPr>
        </p:pic>
      </p:grpSp>
      <p:pic>
        <p:nvPicPr>
          <p:cNvPr id="2052" name="Picture 4" descr="http://upload.wikimedia.org/wikipedia/commons/5/57/Blumen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61527" b="14286"/>
          <a:stretch/>
        </p:blipFill>
        <p:spPr bwMode="auto">
          <a:xfrm>
            <a:off x="-36512" y="0"/>
            <a:ext cx="2201055" cy="5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44" y="3724054"/>
            <a:ext cx="2114603" cy="204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2"/>
          <p:cNvSpPr txBox="1"/>
          <p:nvPr/>
        </p:nvSpPr>
        <p:spPr>
          <a:xfrm>
            <a:off x="1201" y="845715"/>
            <a:ext cx="9142799" cy="692497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2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BE" sz="2700" b="1" dirty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the BELBEES </a:t>
            </a:r>
            <a:r>
              <a:rPr lang="fr-BE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project</a:t>
            </a:r>
            <a:endParaRPr lang="fr-BE" sz="27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egoe UI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04" y="878682"/>
            <a:ext cx="648953" cy="626351"/>
          </a:xfrm>
          <a:prstGeom prst="rect">
            <a:avLst/>
          </a:prstGeom>
        </p:spPr>
      </p:pic>
      <p:pic>
        <p:nvPicPr>
          <p:cNvPr id="10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00" y="1791113"/>
            <a:ext cx="1068071" cy="103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Rechte verbindingslijn 10"/>
          <p:cNvCxnSpPr/>
          <p:nvPr/>
        </p:nvCxnSpPr>
        <p:spPr>
          <a:xfrm flipH="1" flipV="1">
            <a:off x="5325761" y="2414588"/>
            <a:ext cx="3396758" cy="72807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>
            <a:off x="332748" y="2414588"/>
            <a:ext cx="3189121" cy="72807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6"/>
          <p:cNvGrpSpPr>
            <a:grpSpLocks/>
          </p:cNvGrpSpPr>
          <p:nvPr/>
        </p:nvGrpSpPr>
        <p:grpSpPr bwMode="auto">
          <a:xfrm>
            <a:off x="397042" y="3348471"/>
            <a:ext cx="8275471" cy="485775"/>
            <a:chOff x="75885" y="6172200"/>
            <a:chExt cx="9068115" cy="685800"/>
          </a:xfrm>
        </p:grpSpPr>
        <p:pic>
          <p:nvPicPr>
            <p:cNvPr id="14" name="Picture 4" descr="http://iribhm.org/duoxlab/images/stories/DUOXLab/Logos/Belsp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4817" y="6172200"/>
              <a:ext cx="769183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http://www.geniemeca.fpms.ac.be/Images/logoUMON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85" y="6204244"/>
              <a:ext cx="1171802" cy="31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8" descr="https://portail.umons.ac.be/EN2/infossur/intranet/biosciences/CustomBanner/CustomBanner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73" t="16936" r="68504" b="48592"/>
            <a:stretch>
              <a:fillRect/>
            </a:stretch>
          </p:blipFill>
          <p:spPr bwMode="auto">
            <a:xfrm>
              <a:off x="158219" y="6554624"/>
              <a:ext cx="901971" cy="303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 descr="http://geobia.ugent.be/images/ugentlog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1587" y="6172200"/>
              <a:ext cx="968684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8" descr="http://webapps.fundp.ac.be/PPLB/img/logounamu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9457" y="6172200"/>
              <a:ext cx="618948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5" descr="C:\Users\Thomas\Desktop\index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9968" y="6240846"/>
              <a:ext cx="1709928" cy="531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7" descr="http://www.icepath.org/sites/default/files/logo_ulg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9112" y="6172200"/>
              <a:ext cx="835152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9" descr="https://www.ulg.ac.be/upload/docs/image/gif/2013-03/logogxabt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084" y="6205930"/>
              <a:ext cx="1093607" cy="361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http://upload.wikimedia.org/wikipedia/commons/thumb/6/65/Flag_of_Belgium.svg/110px-Flag_of_Belgium.svg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109" y="6221339"/>
              <a:ext cx="687209" cy="59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Tekstvak 1"/>
          <p:cNvSpPr txBox="1">
            <a:spLocks noChangeArrowheads="1"/>
          </p:cNvSpPr>
          <p:nvPr/>
        </p:nvSpPr>
        <p:spPr bwMode="auto">
          <a:xfrm>
            <a:off x="797591" y="5234896"/>
            <a:ext cx="17513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BE" sz="1200" u="sng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nl-NL" altLang="nl-BE" sz="12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BE" sz="1200" u="sng" dirty="0" err="1">
                <a:latin typeface="Arial" panose="020B0604020202020204" pitchFamily="34" charset="0"/>
                <a:cs typeface="Arial" panose="020B0604020202020204" pitchFamily="34" charset="0"/>
              </a:rPr>
              <a:t>emergence</a:t>
            </a:r>
            <a:endParaRPr lang="nl-NL" altLang="nl-BE" sz="12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kstvak 25"/>
          <p:cNvSpPr txBox="1">
            <a:spLocks noChangeArrowheads="1"/>
          </p:cNvSpPr>
          <p:nvPr/>
        </p:nvSpPr>
        <p:spPr bwMode="auto">
          <a:xfrm>
            <a:off x="2515728" y="5499344"/>
            <a:ext cx="1503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BE" sz="1200" dirty="0" err="1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 change</a:t>
            </a:r>
            <a:endParaRPr lang="nl-BE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kstvak 25"/>
          <p:cNvSpPr txBox="1">
            <a:spLocks noChangeArrowheads="1"/>
          </p:cNvSpPr>
          <p:nvPr/>
        </p:nvSpPr>
        <p:spPr bwMode="auto">
          <a:xfrm>
            <a:off x="5770316" y="4600733"/>
            <a:ext cx="1503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BE" sz="1200" dirty="0" err="1">
                <a:latin typeface="Arial" panose="020B0604020202020204" pitchFamily="34" charset="0"/>
                <a:cs typeface="Arial" panose="020B0604020202020204" pitchFamily="34" charset="0"/>
              </a:rPr>
              <a:t>Floral</a:t>
            </a: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 resource</a:t>
            </a:r>
            <a:endParaRPr lang="nl-BE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kstvak 25"/>
          <p:cNvSpPr txBox="1">
            <a:spLocks noChangeArrowheads="1"/>
          </p:cNvSpPr>
          <p:nvPr/>
        </p:nvSpPr>
        <p:spPr bwMode="auto">
          <a:xfrm>
            <a:off x="4494436" y="5322829"/>
            <a:ext cx="18372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BE" sz="1200" dirty="0" err="1">
                <a:latin typeface="Arial" panose="020B0604020202020204" pitchFamily="34" charset="0"/>
                <a:cs typeface="Arial" panose="020B0604020202020204" pitchFamily="34" charset="0"/>
              </a:rPr>
              <a:t>Genetic</a:t>
            </a: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altLang="nl-BE" sz="1200" dirty="0" err="1">
                <a:latin typeface="Arial" panose="020B0604020202020204" pitchFamily="34" charset="0"/>
                <a:cs typeface="Arial" panose="020B0604020202020204" pitchFamily="34" charset="0"/>
              </a:rPr>
              <a:t>pauperization</a:t>
            </a:r>
            <a:endParaRPr lang="nl-BE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kstvak 25"/>
          <p:cNvSpPr txBox="1">
            <a:spLocks noChangeArrowheads="1"/>
          </p:cNvSpPr>
          <p:nvPr/>
        </p:nvSpPr>
        <p:spPr bwMode="auto">
          <a:xfrm>
            <a:off x="7404997" y="4473775"/>
            <a:ext cx="150375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Land-</a:t>
            </a:r>
            <a:r>
              <a:rPr lang="nl-NL" altLang="nl-BE" sz="1200" dirty="0" err="1"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 change</a:t>
            </a:r>
            <a:endParaRPr lang="nl-BE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kstvak 25"/>
          <p:cNvSpPr txBox="1">
            <a:spLocks noChangeArrowheads="1"/>
          </p:cNvSpPr>
          <p:nvPr/>
        </p:nvSpPr>
        <p:spPr bwMode="auto">
          <a:xfrm>
            <a:off x="439458" y="4482612"/>
            <a:ext cx="15037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Species </a:t>
            </a:r>
            <a:r>
              <a:rPr lang="nl-NL" altLang="nl-BE" sz="12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nl-NL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1870 - 2015</a:t>
            </a:r>
            <a:endParaRPr lang="nl-BE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kstvak 25"/>
          <p:cNvSpPr txBox="1">
            <a:spLocks noChangeArrowheads="1"/>
          </p:cNvSpPr>
          <p:nvPr/>
        </p:nvSpPr>
        <p:spPr bwMode="auto">
          <a:xfrm>
            <a:off x="2387503" y="4716532"/>
            <a:ext cx="18710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l-NL" altLang="nl-BE" sz="1200" dirty="0">
                <a:latin typeface="Arial" panose="020B0604020202020204" pitchFamily="34" charset="0"/>
                <a:cs typeface="Arial" panose="020B0604020202020204" pitchFamily="34" charset="0"/>
              </a:rPr>
              <a:t>Pesticide exposure</a:t>
            </a:r>
            <a:endParaRPr lang="nl-BE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6" name="Rechte verbindingslijn 35"/>
          <p:cNvCxnSpPr>
            <a:stCxn id="16" idx="2"/>
            <a:endCxn id="32" idx="0"/>
          </p:cNvCxnSpPr>
          <p:nvPr/>
        </p:nvCxnSpPr>
        <p:spPr>
          <a:xfrm>
            <a:off x="883744" y="3834246"/>
            <a:ext cx="307594" cy="6483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36"/>
          <p:cNvCxnSpPr>
            <a:stCxn id="19" idx="2"/>
            <a:endCxn id="32" idx="0"/>
          </p:cNvCxnSpPr>
          <p:nvPr/>
        </p:nvCxnSpPr>
        <p:spPr>
          <a:xfrm flipH="1">
            <a:off x="1191338" y="3773712"/>
            <a:ext cx="1148651" cy="70890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>
            <a:stCxn id="17" idx="2"/>
            <a:endCxn id="27" idx="0"/>
          </p:cNvCxnSpPr>
          <p:nvPr/>
        </p:nvCxnSpPr>
        <p:spPr>
          <a:xfrm flipH="1">
            <a:off x="1673268" y="3834246"/>
            <a:ext cx="2063894" cy="14006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Rechte verbindingslijn 41"/>
          <p:cNvCxnSpPr>
            <a:stCxn id="17" idx="2"/>
            <a:endCxn id="30" idx="0"/>
          </p:cNvCxnSpPr>
          <p:nvPr/>
        </p:nvCxnSpPr>
        <p:spPr>
          <a:xfrm>
            <a:off x="3737162" y="3834246"/>
            <a:ext cx="1675885" cy="148858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44"/>
          <p:cNvCxnSpPr>
            <a:stCxn id="18" idx="2"/>
            <a:endCxn id="31" idx="0"/>
          </p:cNvCxnSpPr>
          <p:nvPr/>
        </p:nvCxnSpPr>
        <p:spPr>
          <a:xfrm>
            <a:off x="6331657" y="3834246"/>
            <a:ext cx="1825220" cy="63952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Rechte verbindingslijn 46"/>
          <p:cNvCxnSpPr>
            <a:stCxn id="20" idx="2"/>
            <a:endCxn id="29" idx="0"/>
          </p:cNvCxnSpPr>
          <p:nvPr/>
        </p:nvCxnSpPr>
        <p:spPr>
          <a:xfrm>
            <a:off x="5325760" y="3834246"/>
            <a:ext cx="1196435" cy="766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>
            <a:stCxn id="18" idx="2"/>
            <a:endCxn id="28" idx="0"/>
          </p:cNvCxnSpPr>
          <p:nvPr/>
        </p:nvCxnSpPr>
        <p:spPr>
          <a:xfrm flipH="1">
            <a:off x="3267608" y="3834246"/>
            <a:ext cx="3064049" cy="16650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echte verbindingslijn 55"/>
          <p:cNvCxnSpPr>
            <a:stCxn id="17" idx="2"/>
            <a:endCxn id="34" idx="0"/>
          </p:cNvCxnSpPr>
          <p:nvPr/>
        </p:nvCxnSpPr>
        <p:spPr>
          <a:xfrm flipH="1">
            <a:off x="3323018" y="3834246"/>
            <a:ext cx="414144" cy="8822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Rechte verbindingslijn 61"/>
          <p:cNvCxnSpPr>
            <a:stCxn id="20" idx="2"/>
            <a:endCxn id="34" idx="0"/>
          </p:cNvCxnSpPr>
          <p:nvPr/>
        </p:nvCxnSpPr>
        <p:spPr>
          <a:xfrm flipH="1">
            <a:off x="3323018" y="3834246"/>
            <a:ext cx="2002743" cy="8822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/>
          <p:cNvCxnSpPr>
            <a:stCxn id="16" idx="2"/>
            <a:endCxn id="28" idx="0"/>
          </p:cNvCxnSpPr>
          <p:nvPr/>
        </p:nvCxnSpPr>
        <p:spPr>
          <a:xfrm>
            <a:off x="883744" y="3834246"/>
            <a:ext cx="2383864" cy="16650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67"/>
          <p:cNvCxnSpPr>
            <a:stCxn id="16" idx="2"/>
            <a:endCxn id="29" idx="0"/>
          </p:cNvCxnSpPr>
          <p:nvPr/>
        </p:nvCxnSpPr>
        <p:spPr>
          <a:xfrm>
            <a:off x="883744" y="3834246"/>
            <a:ext cx="5638451" cy="7664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kstvak 25"/>
          <p:cNvSpPr txBox="1">
            <a:spLocks noChangeArrowheads="1"/>
          </p:cNvSpPr>
          <p:nvPr/>
        </p:nvSpPr>
        <p:spPr bwMode="auto">
          <a:xfrm>
            <a:off x="7301541" y="5234896"/>
            <a:ext cx="8608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BE" sz="1200" dirty="0" err="1">
                <a:latin typeface="Arial" panose="020B0604020202020204" pitchFamily="34" charset="0"/>
                <a:cs typeface="Arial" panose="020B0604020202020204" pitchFamily="34" charset="0"/>
              </a:rPr>
              <a:t>Modeling</a:t>
            </a:r>
            <a:endParaRPr lang="nl-BE" altLang="nl-B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Rechte verbindingslijn 97"/>
          <p:cNvCxnSpPr>
            <a:stCxn id="18" idx="2"/>
            <a:endCxn id="97" idx="0"/>
          </p:cNvCxnSpPr>
          <p:nvPr/>
        </p:nvCxnSpPr>
        <p:spPr>
          <a:xfrm>
            <a:off x="6331657" y="3834246"/>
            <a:ext cx="1400295" cy="14006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/>
          <p:cNvCxnSpPr>
            <a:stCxn id="16" idx="2"/>
            <a:endCxn id="97" idx="0"/>
          </p:cNvCxnSpPr>
          <p:nvPr/>
        </p:nvCxnSpPr>
        <p:spPr>
          <a:xfrm>
            <a:off x="883744" y="3834246"/>
            <a:ext cx="6848208" cy="14006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1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13" cstate="print"/>
          <a:srcRect l="6961" t="22478" r="27831" b="4359"/>
          <a:stretch/>
        </p:blipFill>
        <p:spPr bwMode="auto">
          <a:xfrm>
            <a:off x="15640" y="858506"/>
            <a:ext cx="757990" cy="6509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2" name="Image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788068" y="858506"/>
            <a:ext cx="794318" cy="6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2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Goals of BELBEES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94911"/>
              </p:ext>
            </p:extLst>
          </p:nvPr>
        </p:nvGraphicFramePr>
        <p:xfrm>
          <a:off x="71728" y="1195582"/>
          <a:ext cx="9072272" cy="323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0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920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4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WP 2. </a:t>
                      </a:r>
                      <a:endParaRPr lang="fr-BE" sz="2000" b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Population</a:t>
                      </a:r>
                      <a:r>
                        <a:rPr lang="en-US" sz="2000" b="1" baseline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trends </a:t>
                      </a:r>
                      <a:r>
                        <a:rPr lang="en-US" sz="20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[UMONS, RBINS]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fr-BE" sz="1800" b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9" name="Imag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79" y="4691376"/>
            <a:ext cx="2639998" cy="1980000"/>
          </a:xfrm>
          <a:prstGeom prst="rect">
            <a:avLst/>
          </a:prstGeom>
          <a:effectLst/>
        </p:spPr>
      </p:pic>
      <p:pic>
        <p:nvPicPr>
          <p:cNvPr id="20" name="Imag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0" y="4689145"/>
            <a:ext cx="2959480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e 29"/>
          <p:cNvGrpSpPr/>
          <p:nvPr/>
        </p:nvGrpSpPr>
        <p:grpSpPr>
          <a:xfrm>
            <a:off x="21240" y="2011680"/>
            <a:ext cx="9164959" cy="2591291"/>
            <a:chOff x="21240" y="2011680"/>
            <a:chExt cx="9164959" cy="2591291"/>
          </a:xfrm>
        </p:grpSpPr>
        <p:cxnSp>
          <p:nvCxnSpPr>
            <p:cNvPr id="4" name="Connecteur droit avec flèche 3"/>
            <p:cNvCxnSpPr/>
            <p:nvPr/>
          </p:nvCxnSpPr>
          <p:spPr>
            <a:xfrm flipV="1">
              <a:off x="633046" y="3756075"/>
              <a:ext cx="7526215" cy="28135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ZoneTexte 6"/>
            <p:cNvSpPr txBox="1"/>
            <p:nvPr/>
          </p:nvSpPr>
          <p:spPr>
            <a:xfrm>
              <a:off x="7835703" y="3956640"/>
              <a:ext cx="13504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Present</a:t>
              </a:r>
              <a:r>
                <a:rPr lang="fr-FR" dirty="0" smtClean="0"/>
                <a:t> time</a:t>
              </a:r>
              <a:endParaRPr lang="en-US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1772131" y="3938585"/>
              <a:ext cx="149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19</a:t>
              </a:r>
              <a:r>
                <a:rPr lang="fr-FR" baseline="30000" dirty="0" smtClean="0"/>
                <a:t>th</a:t>
              </a:r>
              <a:r>
                <a:rPr lang="fr-FR" dirty="0" smtClean="0"/>
                <a:t> </a:t>
              </a:r>
              <a:r>
                <a:rPr lang="fr-FR" dirty="0" err="1" smtClean="0"/>
                <a:t>century</a:t>
              </a:r>
              <a:endParaRPr lang="en-US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218121" y="3956640"/>
              <a:ext cx="149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20</a:t>
              </a:r>
              <a:r>
                <a:rPr lang="fr-FR" baseline="30000" dirty="0" smtClean="0"/>
                <a:t>th</a:t>
              </a:r>
              <a:r>
                <a:rPr lang="fr-FR" dirty="0" smtClean="0"/>
                <a:t> </a:t>
              </a:r>
              <a:r>
                <a:rPr lang="fr-FR" dirty="0" err="1" smtClean="0"/>
                <a:t>century</a:t>
              </a:r>
              <a:endParaRPr lang="en-US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6344528" y="3938585"/>
              <a:ext cx="1491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21</a:t>
              </a:r>
              <a:r>
                <a:rPr lang="fr-FR" baseline="30000" dirty="0" smtClean="0"/>
                <a:t>th</a:t>
              </a:r>
              <a:r>
                <a:rPr lang="fr-FR" dirty="0" smtClean="0"/>
                <a:t> </a:t>
              </a:r>
              <a:r>
                <a:rPr lang="fr-FR" dirty="0" err="1" smtClean="0"/>
                <a:t>century</a:t>
              </a:r>
              <a:endParaRPr lang="en-US" dirty="0"/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1392704" y="2011680"/>
              <a:ext cx="0" cy="1786598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1"/>
            <p:cNvSpPr txBox="1"/>
            <p:nvPr/>
          </p:nvSpPr>
          <p:spPr>
            <a:xfrm>
              <a:off x="21240" y="2302268"/>
              <a:ext cx="13504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smtClean="0"/>
                <a:t>Populations</a:t>
              </a:r>
            </a:p>
            <a:p>
              <a:endParaRPr lang="fr-FR" b="1" i="1" dirty="0" smtClean="0"/>
            </a:p>
            <a:p>
              <a:r>
                <a:rPr lang="fr-FR" b="1" i="1" dirty="0" err="1" smtClean="0"/>
                <a:t>Number</a:t>
              </a:r>
              <a:r>
                <a:rPr lang="fr-FR" b="1" i="1" dirty="0" smtClean="0"/>
                <a:t> of </a:t>
              </a:r>
              <a:r>
                <a:rPr lang="fr-FR" b="1" i="1" dirty="0" err="1" smtClean="0"/>
                <a:t>species</a:t>
              </a:r>
              <a:endParaRPr lang="en-US" b="1" i="1" dirty="0"/>
            </a:p>
          </p:txBody>
        </p:sp>
        <p:cxnSp>
          <p:nvCxnSpPr>
            <p:cNvPr id="24" name="Connecteur droit 23"/>
            <p:cNvCxnSpPr/>
            <p:nvPr/>
          </p:nvCxnSpPr>
          <p:spPr>
            <a:xfrm>
              <a:off x="1665332" y="2902432"/>
              <a:ext cx="6311050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1665332" y="2447778"/>
              <a:ext cx="6170371" cy="860273"/>
            </a:xfrm>
            <a:prstGeom prst="line">
              <a:avLst/>
            </a:prstGeom>
            <a:ln w="762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>
              <a:off x="1665332" y="2421785"/>
              <a:ext cx="6170371" cy="886266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ZoneTexte 28"/>
            <p:cNvSpPr txBox="1"/>
            <p:nvPr/>
          </p:nvSpPr>
          <p:spPr>
            <a:xfrm>
              <a:off x="3778567" y="2101726"/>
              <a:ext cx="1631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/>
                <a:t>HOW?</a:t>
              </a:r>
              <a:endParaRPr lang="en-US" sz="3600" b="1" dirty="0"/>
            </a:p>
          </p:txBody>
        </p:sp>
      </p:grpSp>
      <p:pic>
        <p:nvPicPr>
          <p:cNvPr id="31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66" y="4689145"/>
            <a:ext cx="297105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ZoneTexte 31"/>
          <p:cNvSpPr txBox="1"/>
          <p:nvPr/>
        </p:nvSpPr>
        <p:spPr>
          <a:xfrm>
            <a:off x="7976382" y="2260064"/>
            <a:ext cx="118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7988102" y="2721959"/>
            <a:ext cx="118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988102" y="3115457"/>
            <a:ext cx="120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6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Goals of BELBEES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096849"/>
              </p:ext>
            </p:extLst>
          </p:nvPr>
        </p:nvGraphicFramePr>
        <p:xfrm>
          <a:off x="71728" y="1195582"/>
          <a:ext cx="9072272" cy="554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02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920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40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WP 3.</a:t>
                      </a:r>
                      <a:endParaRPr lang="fr-BE" sz="2000" b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Hypothesis testing </a:t>
                      </a:r>
                      <a:r>
                        <a:rPr lang="en-US" sz="20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[All partners]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55200">
                <a:tc>
                  <a:txBody>
                    <a:bodyPr/>
                    <a:lstStyle/>
                    <a:p>
                      <a:pPr algn="r"/>
                      <a:endParaRPr lang="fr-BE" sz="2000" b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fr-FR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fr-FR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endParaRPr lang="en-US" sz="180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4400">
                <a:tc>
                  <a:txBody>
                    <a:bodyPr/>
                    <a:lstStyle/>
                    <a:p>
                      <a:pPr algn="r"/>
                      <a:r>
                        <a:rPr lang="fr-BE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WP 4.</a:t>
                      </a:r>
                      <a:endParaRPr lang="fr-BE" sz="2000" b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Meta-</a:t>
                      </a:r>
                      <a:r>
                        <a:rPr lang="fr-BE" sz="2000" b="1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analysis</a:t>
                      </a:r>
                      <a:r>
                        <a:rPr lang="fr-BE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and </a:t>
                      </a:r>
                      <a:r>
                        <a:rPr lang="fr-BE" sz="2000" b="1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modelling</a:t>
                      </a:r>
                      <a:r>
                        <a:rPr lang="fr-BE" sz="2000" b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fr-BE" sz="20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[</a:t>
                      </a:r>
                      <a:r>
                        <a:rPr lang="fr-BE" sz="20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UNamur</a:t>
                      </a:r>
                      <a:r>
                        <a:rPr lang="fr-BE" sz="20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, </a:t>
                      </a:r>
                      <a:r>
                        <a:rPr lang="fr-BE" sz="2000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ULg</a:t>
                      </a:r>
                      <a:r>
                        <a:rPr lang="fr-BE" sz="200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]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cxnSp>
        <p:nvCxnSpPr>
          <p:cNvPr id="8" name="Connecteur droit avec flèche 7"/>
          <p:cNvCxnSpPr/>
          <p:nvPr/>
        </p:nvCxnSpPr>
        <p:spPr>
          <a:xfrm flipH="1">
            <a:off x="1552791" y="4087240"/>
            <a:ext cx="1879726" cy="4007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460582" y="4543895"/>
            <a:ext cx="2264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Food </a:t>
            </a:r>
            <a:r>
              <a:rPr lang="fr-FR" dirty="0" err="1" smtClean="0"/>
              <a:t>depletion</a:t>
            </a:r>
            <a:endParaRPr lang="en-US" dirty="0"/>
          </a:p>
        </p:txBody>
      </p:sp>
      <p:cxnSp>
        <p:nvCxnSpPr>
          <p:cNvPr id="29" name="Connecteur droit avec flèche 28"/>
          <p:cNvCxnSpPr/>
          <p:nvPr/>
        </p:nvCxnSpPr>
        <p:spPr>
          <a:xfrm flipH="1">
            <a:off x="3262153" y="4086326"/>
            <a:ext cx="910881" cy="4007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>
            <a:off x="2449676" y="4543896"/>
            <a:ext cx="170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Habitat </a:t>
            </a:r>
            <a:r>
              <a:rPr lang="fr-FR" dirty="0" err="1" smtClean="0"/>
              <a:t>loss</a:t>
            </a:r>
            <a:endParaRPr lang="en-US" dirty="0"/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4785413" y="4067737"/>
            <a:ext cx="2595" cy="44941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243383" y="4543896"/>
            <a:ext cx="1168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Parasite </a:t>
            </a:r>
          </a:p>
          <a:p>
            <a:pPr algn="ctr"/>
            <a:r>
              <a:rPr lang="fr-FR" dirty="0" err="1" smtClean="0"/>
              <a:t>spill-over</a:t>
            </a:r>
            <a:endParaRPr lang="en-US" dirty="0"/>
          </a:p>
        </p:txBody>
      </p:sp>
      <p:sp>
        <p:nvSpPr>
          <p:cNvPr id="38" name="ZoneTexte 37"/>
          <p:cNvSpPr txBox="1"/>
          <p:nvPr/>
        </p:nvSpPr>
        <p:spPr>
          <a:xfrm>
            <a:off x="5781745" y="4543896"/>
            <a:ext cx="1015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Pesticide</a:t>
            </a:r>
            <a:endParaRPr lang="en-US" dirty="0"/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5398101" y="4098049"/>
            <a:ext cx="910881" cy="4007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6265614" y="4072290"/>
            <a:ext cx="1879726" cy="4007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7281260" y="4543895"/>
            <a:ext cx="1623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Climate</a:t>
            </a:r>
            <a:r>
              <a:rPr lang="fr-FR" dirty="0" smtClean="0"/>
              <a:t> change</a:t>
            </a:r>
            <a:endParaRPr lang="en-US" dirty="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7" y="4843207"/>
            <a:ext cx="1631921" cy="1353068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4" t="32540" r="7228" b="51792"/>
          <a:stretch/>
        </p:blipFill>
        <p:spPr>
          <a:xfrm>
            <a:off x="4367253" y="5226680"/>
            <a:ext cx="1129419" cy="965735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7" t="77419" r="65494" b="7179"/>
          <a:stretch/>
        </p:blipFill>
        <p:spPr>
          <a:xfrm>
            <a:off x="5569983" y="5066435"/>
            <a:ext cx="1792772" cy="1083134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4" t="70514" r="8320" b="7976"/>
          <a:stretch/>
        </p:blipFill>
        <p:spPr>
          <a:xfrm>
            <a:off x="7653957" y="5066435"/>
            <a:ext cx="1378635" cy="1139484"/>
          </a:xfrm>
          <a:prstGeom prst="rect">
            <a:avLst/>
          </a:prstGeom>
        </p:spPr>
      </p:pic>
      <p:pic>
        <p:nvPicPr>
          <p:cNvPr id="55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27" y="5014901"/>
            <a:ext cx="1075216" cy="107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6" name="Groupe 55"/>
          <p:cNvGrpSpPr/>
          <p:nvPr/>
        </p:nvGrpSpPr>
        <p:grpSpPr>
          <a:xfrm>
            <a:off x="21240" y="2011680"/>
            <a:ext cx="8138021" cy="1786598"/>
            <a:chOff x="21240" y="2011680"/>
            <a:chExt cx="8138021" cy="1786598"/>
          </a:xfrm>
        </p:grpSpPr>
        <p:cxnSp>
          <p:nvCxnSpPr>
            <p:cNvPr id="57" name="Connecteur droit avec flèche 56"/>
            <p:cNvCxnSpPr/>
            <p:nvPr/>
          </p:nvCxnSpPr>
          <p:spPr>
            <a:xfrm flipV="1">
              <a:off x="633046" y="3756075"/>
              <a:ext cx="7526215" cy="28135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/>
            <p:cNvCxnSpPr/>
            <p:nvPr/>
          </p:nvCxnSpPr>
          <p:spPr>
            <a:xfrm flipV="1">
              <a:off x="1392704" y="2011680"/>
              <a:ext cx="0" cy="1786598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ZoneTexte 62"/>
            <p:cNvSpPr txBox="1"/>
            <p:nvPr/>
          </p:nvSpPr>
          <p:spPr>
            <a:xfrm>
              <a:off x="21240" y="2302268"/>
              <a:ext cx="13504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 smtClean="0"/>
                <a:t>Populations</a:t>
              </a:r>
            </a:p>
            <a:p>
              <a:endParaRPr lang="fr-FR" b="1" i="1" dirty="0" smtClean="0"/>
            </a:p>
            <a:p>
              <a:r>
                <a:rPr lang="fr-FR" b="1" i="1" dirty="0" err="1" smtClean="0"/>
                <a:t>Number</a:t>
              </a:r>
              <a:r>
                <a:rPr lang="fr-FR" b="1" i="1" dirty="0" smtClean="0"/>
                <a:t> of </a:t>
              </a:r>
              <a:r>
                <a:rPr lang="fr-FR" b="1" i="1" dirty="0" err="1" smtClean="0"/>
                <a:t>species</a:t>
              </a:r>
              <a:endParaRPr lang="en-US" b="1" i="1" dirty="0"/>
            </a:p>
          </p:txBody>
        </p:sp>
        <p:cxnSp>
          <p:nvCxnSpPr>
            <p:cNvPr id="64" name="Connecteur droit 63"/>
            <p:cNvCxnSpPr/>
            <p:nvPr/>
          </p:nvCxnSpPr>
          <p:spPr>
            <a:xfrm>
              <a:off x="1665332" y="2902432"/>
              <a:ext cx="6311050" cy="0"/>
            </a:xfrm>
            <a:prstGeom prst="line">
              <a:avLst/>
            </a:prstGeom>
            <a:ln w="762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V="1">
              <a:off x="1665332" y="2447778"/>
              <a:ext cx="6170371" cy="860273"/>
            </a:xfrm>
            <a:prstGeom prst="line">
              <a:avLst/>
            </a:prstGeom>
            <a:ln w="762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>
              <a:off x="1665332" y="2421785"/>
              <a:ext cx="6170371" cy="886266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ZoneTexte 66"/>
            <p:cNvSpPr txBox="1"/>
            <p:nvPr/>
          </p:nvSpPr>
          <p:spPr>
            <a:xfrm>
              <a:off x="3778567" y="2101726"/>
              <a:ext cx="16318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 smtClean="0"/>
                <a:t>WHY?</a:t>
              </a:r>
              <a:endParaRPr lang="en-US" sz="3600" b="1" dirty="0"/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7976382" y="2260064"/>
            <a:ext cx="118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7988102" y="2721959"/>
            <a:ext cx="1188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7988102" y="3115457"/>
            <a:ext cx="1206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Decrease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8161" y="1182255"/>
            <a:ext cx="8541427" cy="898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 1. Digitization </a:t>
            </a:r>
            <a:r>
              <a:rPr lang="en-US" sz="26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museum </a:t>
            </a:r>
            <a:r>
              <a:rPr lang="en-US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collections.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WP2.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Population trends</a:t>
            </a:r>
            <a:endParaRPr lang="fr-BE" sz="32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25233" y="2370229"/>
            <a:ext cx="7342439" cy="4308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62 784 </a:t>
            </a:r>
            <a:r>
              <a:rPr lang="fr-BE" sz="22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specimens</a:t>
            </a:r>
            <a:r>
              <a:rPr lang="fr-BE" sz="22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fr-BE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29</a:t>
            </a:r>
            <a:r>
              <a:rPr lang="fr-BE" sz="22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b="1" dirty="0" err="1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species</a:t>
            </a:r>
            <a:r>
              <a:rPr lang="fr-BE" sz="2200" b="1" dirty="0" smtClean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fr-BE" sz="22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97% in </a:t>
            </a:r>
            <a:r>
              <a:rPr lang="fr-BE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1910-1930</a:t>
            </a:r>
            <a:endParaRPr lang="fr-BE" sz="2200" dirty="0" smtClean="0">
              <a:solidFill>
                <a:srgbClr val="FF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725233" y="3090326"/>
            <a:ext cx="7342440" cy="3449664"/>
            <a:chOff x="372809" y="2491224"/>
            <a:chExt cx="7342440" cy="344966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1"/>
            <a:stretch/>
          </p:blipFill>
          <p:spPr>
            <a:xfrm>
              <a:off x="372809" y="2491224"/>
              <a:ext cx="5008816" cy="3449664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624" y="2491224"/>
              <a:ext cx="2333625" cy="1750219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1623" y="4190669"/>
              <a:ext cx="2333625" cy="17502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725233" y="1789723"/>
            <a:ext cx="7342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Bumblebees of the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Ball’s collection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(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RBINS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Wingdings" pitchFamily="2" charset="2"/>
              </a:rPr>
              <a:t>)</a:t>
            </a:r>
            <a:endParaRPr lang="fr-BE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2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043" r="3848" b="4731"/>
          <a:stretch/>
        </p:blipFill>
        <p:spPr>
          <a:xfrm>
            <a:off x="2775208" y="2331720"/>
            <a:ext cx="6368791" cy="446258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8161" y="1182255"/>
            <a:ext cx="8541427" cy="5366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6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fr-BE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5. Collection </a:t>
            </a:r>
            <a:r>
              <a:rPr lang="fr-BE" sz="26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 new </a:t>
            </a:r>
            <a:r>
              <a:rPr lang="fr-BE" sz="26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samples</a:t>
            </a:r>
            <a:endParaRPr lang="fr-BE" sz="2600" dirty="0">
              <a:solidFill>
                <a:srgbClr val="7C984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WP2.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Population trends</a:t>
            </a:r>
            <a:endParaRPr lang="fr-BE" sz="32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5186"/>
            <a:ext cx="2775208" cy="2081407"/>
          </a:xfrm>
          <a:prstGeom prst="rect">
            <a:avLst/>
          </a:prstGeom>
          <a:effectLst/>
        </p:spPr>
      </p:pic>
      <p:sp>
        <p:nvSpPr>
          <p:cNvPr id="3" name="ZoneTexte 2"/>
          <p:cNvSpPr txBox="1"/>
          <p:nvPr/>
        </p:nvSpPr>
        <p:spPr>
          <a:xfrm>
            <a:off x="1223769" y="1680019"/>
            <a:ext cx="6553588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3806 </a:t>
            </a:r>
            <a:r>
              <a:rPr lang="fr-BE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specimens</a:t>
            </a:r>
            <a:r>
              <a:rPr lang="fr-B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 </a:t>
            </a:r>
            <a:r>
              <a:rPr lang="fr-BE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 </a:t>
            </a:r>
            <a:r>
              <a:rPr lang="fr-BE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species</a:t>
            </a:r>
            <a:endParaRPr lang="fr-BE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fr-BE" sz="2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Collected</a:t>
            </a:r>
            <a:r>
              <a:rPr lang="fr-BE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fr-B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 </a:t>
            </a:r>
            <a:r>
              <a:rPr lang="fr-B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target</a:t>
            </a:r>
            <a:r>
              <a:rPr lang="fr-B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localities</a:t>
            </a:r>
            <a:r>
              <a:rPr lang="fr-BE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around</a:t>
            </a:r>
            <a:r>
              <a:rPr lang="fr-BE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2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Belgium</a:t>
            </a:r>
            <a:r>
              <a:rPr lang="fr-BE" sz="2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sz="2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593"/>
            <a:ext cx="2775209" cy="20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8161" y="1182255"/>
            <a:ext cx="8541427" cy="5366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Bumblebees</a:t>
            </a:r>
            <a:r>
              <a:rPr lang="fr-BE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: </a:t>
            </a:r>
            <a:r>
              <a:rPr lang="fr-BE" sz="2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past</a:t>
            </a:r>
            <a:r>
              <a:rPr lang="fr-BE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600" i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vs.</a:t>
            </a:r>
            <a:r>
              <a:rPr lang="fr-BE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6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</a:t>
            </a:r>
            <a:r>
              <a:rPr lang="fr-BE" sz="2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sz="2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WP2.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Population trends</a:t>
            </a:r>
            <a:endParaRPr lang="fr-BE" sz="32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596743" y="1972592"/>
            <a:ext cx="23886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100 years, </a:t>
            </a:r>
            <a:r>
              <a:rPr lang="en-US" alt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9 </a:t>
            </a:r>
            <a:r>
              <a:rPr lang="en-US" altLang="fr-FR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bumblebee species </a:t>
            </a:r>
            <a:r>
              <a:rPr lang="en-US" alt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disappeared</a:t>
            </a:r>
            <a:r>
              <a:rPr lang="en-US" altLang="fr-FR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fr-FR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Belgium. </a:t>
            </a:r>
          </a:p>
          <a:p>
            <a:endParaRPr lang="en-US" altLang="fr-FR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altLang="fr-FR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pecies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richness felt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¾ of the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localities, but remained quite similar in </a:t>
            </a:r>
            <a:r>
              <a:rPr lang="en-US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Torgny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&amp; </a:t>
            </a:r>
            <a:r>
              <a:rPr lang="en-US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Lamorteau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/>
        </p:nvGraphicFramePr>
        <p:xfrm>
          <a:off x="298161" y="1636472"/>
          <a:ext cx="6298582" cy="5053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5170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8161" y="1182255"/>
            <a:ext cx="5069367" cy="905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BE" sz="28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fr-BE" sz="28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lang="fr-BE" sz="28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sz="28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Trend </a:t>
            </a:r>
            <a:r>
              <a:rPr lang="fr-BE" sz="28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analyses and </a:t>
            </a:r>
            <a:r>
              <a:rPr lang="fr-BE" sz="28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Belgian</a:t>
            </a:r>
            <a:r>
              <a:rPr lang="fr-BE" sz="28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IUCN</a:t>
            </a:r>
            <a:r>
              <a:rPr lang="fr-BE" sz="28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err="1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Red</a:t>
            </a:r>
            <a:r>
              <a:rPr lang="fr-BE" sz="28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List.</a:t>
            </a:r>
          </a:p>
          <a:p>
            <a:pPr marL="0" indent="0">
              <a:buNone/>
            </a:pPr>
            <a:endParaRPr lang="fr-BE" sz="2800" dirty="0">
              <a:solidFill>
                <a:srgbClr val="7C984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BE" sz="2800" dirty="0">
              <a:solidFill>
                <a:srgbClr val="7C984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WP2.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Population trends</a:t>
            </a:r>
            <a:endParaRPr lang="fr-BE" sz="32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5482" y="954107"/>
            <a:ext cx="3768631" cy="58296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72768" y="2309914"/>
            <a:ext cx="368282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Europe:</a:t>
            </a:r>
          </a:p>
          <a:p>
            <a:r>
              <a:rPr lang="fr-BE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Rasmont P., Roberts S., </a:t>
            </a:r>
            <a:r>
              <a:rPr lang="fr-BE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Cederberg</a:t>
            </a:r>
            <a:r>
              <a:rPr lang="fr-BE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B., </a:t>
            </a:r>
            <a:r>
              <a:rPr lang="fr-BE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Radchenko</a:t>
            </a:r>
            <a:r>
              <a:rPr lang="fr-BE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V. &amp; Michez D. 2015. </a:t>
            </a:r>
            <a:r>
              <a:rPr lang="en-US" sz="20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Bombus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The </a:t>
            </a:r>
            <a:r>
              <a:rPr lang="en-US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IUCN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Red List of Threatened Species. Version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2015.3. </a:t>
            </a:r>
            <a:r>
              <a:rPr lang="fr-BE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&lt;</a:t>
            </a:r>
            <a:r>
              <a:rPr lang="fr-BE" sz="20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6"/>
              </a:rPr>
              <a:t>www.iucnredlist.org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&gt;.</a:t>
            </a:r>
            <a:endParaRPr lang="fr-BE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050" name="Picture 2" descr="Home Page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38" y="2364336"/>
            <a:ext cx="1229430" cy="128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8161" y="4778726"/>
            <a:ext cx="3533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Belgium</a:t>
            </a:r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fr-BE" sz="24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preparation</a:t>
            </a: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73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8161" y="1182255"/>
            <a:ext cx="8845839" cy="53663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6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fr-BE" sz="26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3.1. I</a:t>
            </a:r>
            <a:r>
              <a:rPr lang="en-US" sz="26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nterspecific</a:t>
            </a:r>
            <a:r>
              <a:rPr lang="en-US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variation of host-plant </a:t>
            </a:r>
            <a:r>
              <a:rPr lang="en-US" sz="2600" dirty="0" err="1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ressources</a:t>
            </a:r>
            <a:endParaRPr lang="fr-BE" sz="2600" dirty="0">
              <a:solidFill>
                <a:srgbClr val="7C984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WP3. </a:t>
            </a:r>
            <a:r>
              <a:rPr lang="fr-B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fr-B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Floral choices</a:t>
            </a:r>
            <a:endParaRPr lang="fr-BE" sz="28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10654" r="19931" b="8051"/>
          <a:stretch/>
        </p:blipFill>
        <p:spPr>
          <a:xfrm>
            <a:off x="406988" y="2161212"/>
            <a:ext cx="4774610" cy="459258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3139" y="3601041"/>
            <a:ext cx="1114460" cy="90608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5191" y="4273654"/>
            <a:ext cx="1028815" cy="78299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11" y="2593926"/>
            <a:ext cx="1039063" cy="779297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1598" y="2161212"/>
            <a:ext cx="1691952" cy="53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5143500" y="2797789"/>
            <a:ext cx="264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Moerman et al. (2017)</a:t>
            </a:r>
            <a:endParaRPr lang="fr-BE" dirty="0"/>
          </a:p>
        </p:txBody>
      </p:sp>
      <p:sp>
        <p:nvSpPr>
          <p:cNvPr id="8" name="ZoneTexte 7"/>
          <p:cNvSpPr txBox="1"/>
          <p:nvPr/>
        </p:nvSpPr>
        <p:spPr>
          <a:xfrm>
            <a:off x="5290424" y="3601041"/>
            <a:ext cx="38535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/>
              <a:t>Bombus terrestris </a:t>
            </a:r>
            <a:r>
              <a:rPr lang="fr-FR" sz="2400" dirty="0" err="1" smtClean="0"/>
              <a:t>needs</a:t>
            </a:r>
            <a:r>
              <a:rPr lang="fr-FR" sz="2400" dirty="0" smtClean="0"/>
              <a:t> six times </a:t>
            </a:r>
            <a:r>
              <a:rPr lang="fr-FR" sz="2400" dirty="0" err="1" smtClean="0"/>
              <a:t>less</a:t>
            </a:r>
            <a:r>
              <a:rPr lang="fr-FR" sz="2400" dirty="0" smtClean="0"/>
              <a:t> pollen to </a:t>
            </a:r>
            <a:r>
              <a:rPr lang="fr-FR" sz="2400" dirty="0" err="1" smtClean="0"/>
              <a:t>make</a:t>
            </a:r>
            <a:r>
              <a:rPr lang="fr-FR" sz="2400" dirty="0" smtClean="0"/>
              <a:t> </a:t>
            </a:r>
            <a:r>
              <a:rPr lang="fr-FR" sz="2400" dirty="0" err="1" smtClean="0"/>
              <a:t>same</a:t>
            </a:r>
            <a:r>
              <a:rPr lang="fr-FR" sz="2400" dirty="0" smtClean="0"/>
              <a:t> mass of </a:t>
            </a:r>
            <a:r>
              <a:rPr lang="fr-FR" sz="2400" dirty="0" err="1" smtClean="0"/>
              <a:t>larva</a:t>
            </a:r>
            <a:endParaRPr lang="fr-FR" sz="2400" dirty="0" smtClean="0"/>
          </a:p>
          <a:p>
            <a:endParaRPr lang="fr-FR" sz="2400" dirty="0"/>
          </a:p>
          <a:p>
            <a:r>
              <a:rPr lang="fr-FR" sz="2400" dirty="0" smtClean="0"/>
              <a:t>Best performance on </a:t>
            </a:r>
            <a:r>
              <a:rPr lang="fr-FR" sz="2400" dirty="0" err="1" smtClean="0"/>
              <a:t>different</a:t>
            </a:r>
            <a:r>
              <a:rPr lang="fr-FR" sz="2400" dirty="0" smtClean="0"/>
              <a:t> </a:t>
            </a:r>
            <a:r>
              <a:rPr lang="fr-FR" sz="2400" dirty="0" err="1" smtClean="0"/>
              <a:t>diet</a:t>
            </a:r>
            <a:r>
              <a:rPr lang="fr-FR" sz="2400" dirty="0" smtClean="0"/>
              <a:t> </a:t>
            </a:r>
            <a:r>
              <a:rPr lang="fr-FR" sz="2400" dirty="0" err="1" smtClean="0"/>
              <a:t>according</a:t>
            </a:r>
            <a:r>
              <a:rPr lang="fr-FR" sz="2400" dirty="0" smtClean="0"/>
              <a:t> to Bombus </a:t>
            </a:r>
            <a:r>
              <a:rPr lang="fr-FR" sz="2400" dirty="0" err="1" smtClean="0"/>
              <a:t>species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89715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7" y="3"/>
            <a:ext cx="5880695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WP3.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fr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Floral choices</a:t>
            </a:r>
            <a:endParaRPr lang="fr-BE" sz="28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5" y="-4579"/>
            <a:ext cx="1075643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79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9775" y="1118957"/>
            <a:ext cx="6329139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2200" b="1" dirty="0" smtClean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Endangered by laws: potential consequences of regulations against thistles on bumblebee conservation</a:t>
            </a:r>
          </a:p>
          <a:p>
            <a:pPr>
              <a:spcAft>
                <a:spcPts val="300"/>
              </a:spcAft>
            </a:pPr>
            <a:r>
              <a:rPr lang="en-GB" sz="1600" dirty="0" smtClean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Sarah Vray, Thomas Lecocq, Stuart P.M. Roberts, Pierre Rasmont</a:t>
            </a:r>
          </a:p>
        </p:txBody>
      </p:sp>
      <p:sp>
        <p:nvSpPr>
          <p:cNvPr id="5" name="Rectangle 4"/>
          <p:cNvSpPr/>
          <p:nvPr/>
        </p:nvSpPr>
        <p:spPr>
          <a:xfrm>
            <a:off x="5570999" y="2546878"/>
            <a:ext cx="345555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Some European countries apply </a:t>
            </a:r>
            <a:r>
              <a:rPr lang="en-GB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strict regulations against thistles </a:t>
            </a:r>
            <a:r>
              <a:rPr lang="en-GB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(weeds in agricultural landscapes)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GB" i="1" dirty="0" smtClean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But our results show that </a:t>
            </a:r>
            <a:r>
              <a:rPr lang="en-GB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most of floral visit of males </a:t>
            </a:r>
            <a:r>
              <a:rPr lang="en-GB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occur on thistles and some species are </a:t>
            </a:r>
            <a:r>
              <a:rPr lang="en-GB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almost exclusively observed on them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24223"/>
          <a:stretch/>
        </p:blipFill>
        <p:spPr>
          <a:xfrm>
            <a:off x="6694415" y="1040933"/>
            <a:ext cx="2214693" cy="13091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775" y="6192512"/>
            <a:ext cx="8174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Thistle removal is thus most likely a </a:t>
            </a:r>
            <a:r>
              <a:rPr lang="en-GB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threat</a:t>
            </a:r>
            <a:r>
              <a:rPr lang="en-GB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bumblebees</a:t>
            </a:r>
            <a:endParaRPr lang="en-GB" sz="2000" dirty="0" smtClean="0">
              <a:effectLst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2505528"/>
            <a:ext cx="5733288" cy="36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8" y="2249077"/>
            <a:ext cx="4436474" cy="1820316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</a:t>
            </a:r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fr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2.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Genetics and inbreeding</a:t>
            </a:r>
            <a:endParaRPr lang="fr-BE" sz="28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5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160" y="1173604"/>
            <a:ext cx="8541427" cy="892552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fr-BE" sz="2600" dirty="0" err="1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fr-BE" sz="26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3.2</a:t>
            </a:r>
            <a:r>
              <a:rPr lang="fr-BE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en-US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Occurrence of genetic </a:t>
            </a:r>
            <a:r>
              <a:rPr lang="en-US" sz="26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bottlenecks, changes in gene flow and </a:t>
            </a:r>
            <a:r>
              <a:rPr lang="en-US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genetic diversity?</a:t>
            </a:r>
            <a:endParaRPr lang="en-US" sz="2600" dirty="0">
              <a:solidFill>
                <a:srgbClr val="7C984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954" y="2285653"/>
            <a:ext cx="4232893" cy="25879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8"/>
          <a:srcRect l="786" r="50059"/>
          <a:stretch/>
        </p:blipFill>
        <p:spPr>
          <a:xfrm>
            <a:off x="1057656" y="4343754"/>
            <a:ext cx="2537370" cy="248544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86249" y="5059235"/>
            <a:ext cx="53129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b="1" dirty="0" smtClean="0"/>
              <a:t>4 </a:t>
            </a:r>
            <a:r>
              <a:rPr lang="fr-FR" sz="2400" b="1" dirty="0" err="1" smtClean="0"/>
              <a:t>restricted</a:t>
            </a:r>
            <a:r>
              <a:rPr lang="fr-FR" sz="2400" b="1" dirty="0" smtClean="0"/>
              <a:t> and 4 </a:t>
            </a:r>
            <a:r>
              <a:rPr lang="fr-FR" sz="2400" b="1" dirty="0" err="1" smtClean="0"/>
              <a:t>widespread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species</a:t>
            </a:r>
            <a:endParaRPr lang="fr-FR" sz="2400" b="1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b="1" dirty="0" smtClean="0"/>
              <a:t>No </a:t>
            </a:r>
            <a:r>
              <a:rPr lang="fr-FR" sz="2400" b="1" dirty="0" err="1" smtClean="0"/>
              <a:t>lost</a:t>
            </a:r>
            <a:r>
              <a:rPr lang="fr-FR" sz="2400" b="1" dirty="0" smtClean="0"/>
              <a:t> of </a:t>
            </a:r>
            <a:r>
              <a:rPr lang="fr-FR" sz="2400" b="1" dirty="0" err="1" smtClean="0"/>
              <a:t>genetic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diversity</a:t>
            </a:r>
            <a:endParaRPr lang="fr-FR" sz="2400" b="1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r-FR" sz="2400" b="1" dirty="0" err="1" smtClean="0"/>
              <a:t>Differences</a:t>
            </a:r>
            <a:r>
              <a:rPr lang="fr-FR" sz="2400" b="1" dirty="0" smtClean="0"/>
              <a:t> in global </a:t>
            </a:r>
            <a:r>
              <a:rPr lang="fr-FR" sz="2400" b="1" dirty="0" err="1" smtClean="0"/>
              <a:t>genetic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diversity</a:t>
            </a:r>
            <a:endParaRPr lang="en-US" sz="2400" b="1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9832" y="5844776"/>
            <a:ext cx="764830" cy="52050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0561" y="4727789"/>
            <a:ext cx="662556" cy="41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0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8" name="Picture 7" descr="Ru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5524" r="5899" b="5890"/>
          <a:stretch>
            <a:fillRect/>
          </a:stretch>
        </p:blipFill>
        <p:spPr bwMode="auto">
          <a:xfrm>
            <a:off x="920750" y="1684338"/>
            <a:ext cx="3455988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pis_melifera_colon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"/>
          <a:stretch>
            <a:fillRect/>
          </a:stretch>
        </p:blipFill>
        <p:spPr bwMode="auto">
          <a:xfrm>
            <a:off x="4449763" y="1697038"/>
            <a:ext cx="3829050" cy="30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896100" y="4405313"/>
            <a:ext cx="17907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fr-BE" altLang="fr-FR" sz="1200" i="1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ea typeface="ＭＳ Ｐゴシック" charset="-128"/>
              </a:rPr>
              <a:t>Nicolas Vereecken</a:t>
            </a:r>
            <a:endParaRPr lang="fr-FR" altLang="fr-FR" sz="1200" i="1"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  <a:ea typeface="ＭＳ Ｐゴシック" charset="-128"/>
            </a:endParaRPr>
          </a:p>
        </p:txBody>
      </p:sp>
      <p:pic>
        <p:nvPicPr>
          <p:cNvPr id="12" name="Picture 10" descr="Hon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4794250"/>
            <a:ext cx="14859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cire7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4253"/>
          <a:stretch>
            <a:fillRect/>
          </a:stretch>
        </p:blipFill>
        <p:spPr bwMode="auto">
          <a:xfrm>
            <a:off x="6021388" y="4808538"/>
            <a:ext cx="22574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7950" y="1079551"/>
            <a:ext cx="7942263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fr-BE" altLang="fr-FR" sz="2800" dirty="0" smtClean="0"/>
              <a:t>More </a:t>
            </a:r>
            <a:r>
              <a:rPr lang="fr-BE" altLang="fr-FR" sz="2800" dirty="0" err="1" smtClean="0"/>
              <a:t>than</a:t>
            </a:r>
            <a:r>
              <a:rPr lang="fr-BE" altLang="fr-FR" sz="2800" dirty="0" smtClean="0"/>
              <a:t> </a:t>
            </a:r>
            <a:r>
              <a:rPr lang="fr-BE" altLang="fr-FR" sz="2800" dirty="0" err="1" smtClean="0"/>
              <a:t>Honey</a:t>
            </a:r>
            <a:r>
              <a:rPr lang="fr-BE" altLang="fr-FR" sz="2800" dirty="0" smtClean="0"/>
              <a:t> </a:t>
            </a:r>
            <a:r>
              <a:rPr lang="fr-BE" altLang="fr-FR" sz="2800" dirty="0" err="1" smtClean="0"/>
              <a:t>bee</a:t>
            </a:r>
            <a:r>
              <a:rPr lang="fr-BE" altLang="fr-FR" sz="2800" dirty="0" smtClean="0"/>
              <a:t> (</a:t>
            </a:r>
            <a:r>
              <a:rPr lang="fr-BE" altLang="fr-FR" sz="2800" i="1" dirty="0" smtClean="0"/>
              <a:t>Apis mellifera</a:t>
            </a:r>
            <a:r>
              <a:rPr lang="fr-BE" altLang="fr-FR" sz="2800" dirty="0" smtClean="0"/>
              <a:t>)…</a:t>
            </a:r>
            <a:endParaRPr lang="fr-FR" altLang="fr-FR" sz="2800" dirty="0"/>
          </a:p>
        </p:txBody>
      </p:sp>
    </p:spTree>
    <p:extLst>
      <p:ext uri="{BB962C8B-B14F-4D97-AF65-F5344CB8AC3E}">
        <p14:creationId xmlns:p14="http://schemas.microsoft.com/office/powerpoint/2010/main" val="250476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</a:t>
            </a:r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fr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Parasite emergence</a:t>
            </a:r>
            <a:endParaRPr lang="fr-BE" sz="28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160" y="1173604"/>
            <a:ext cx="8541427" cy="49244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fr-BE" sz="2600" dirty="0" err="1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Task</a:t>
            </a:r>
            <a:r>
              <a:rPr lang="fr-BE" sz="2600" dirty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3.3.</a:t>
            </a:r>
            <a:r>
              <a:rPr lang="en-US" sz="2600" dirty="0" smtClean="0">
                <a:solidFill>
                  <a:srgbClr val="7C9843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Occurrence of parasite in wild bees of Belgium?</a:t>
            </a:r>
            <a:endParaRPr lang="en-US" sz="2600" dirty="0">
              <a:solidFill>
                <a:srgbClr val="7C9843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6"/>
          <a:srcRect l="29981" t="29492" r="790" b="-1941"/>
          <a:stretch/>
        </p:blipFill>
        <p:spPr>
          <a:xfrm>
            <a:off x="1" y="2366675"/>
            <a:ext cx="3263306" cy="157558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3307" y="1798444"/>
            <a:ext cx="5880694" cy="3883899"/>
          </a:xfrm>
          <a:prstGeom prst="rect">
            <a:avLst/>
          </a:prstGeom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28" y="1885544"/>
            <a:ext cx="1691952" cy="53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 descr="http://idata.over-blog.com/3/58/95/24/andrena-vag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426" y="5812970"/>
            <a:ext cx="1209905" cy="905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bienesuchtbluete.files.wordpress.com/2015/03/osmia-cornuta_bdm5_1.png?w=529&amp;h=34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9" t="40594" r="4946" b="8438"/>
          <a:stretch>
            <a:fillRect/>
          </a:stretch>
        </p:blipFill>
        <p:spPr bwMode="auto">
          <a:xfrm>
            <a:off x="6766560" y="5869991"/>
            <a:ext cx="1217866" cy="798654"/>
          </a:xfrm>
          <a:prstGeom prst="rect">
            <a:avLst/>
          </a:prstGeom>
          <a:noFill/>
        </p:spPr>
      </p:pic>
      <p:pic>
        <p:nvPicPr>
          <p:cNvPr id="30" name="Picture 4" descr="http://www.rutkies.de/hummel/Bombus%20terrestris%20-%20Erdhummel%2009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1467" y="5839969"/>
            <a:ext cx="1462318" cy="804275"/>
          </a:xfrm>
          <a:prstGeom prst="rect">
            <a:avLst/>
          </a:prstGeom>
          <a:noFill/>
        </p:spPr>
      </p:pic>
      <p:pic>
        <p:nvPicPr>
          <p:cNvPr id="31" name="Picture 2" descr="https://c1.staticflickr.com/9/8315/8000464711_66da5c9dfc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6878" r="2217" b="4157"/>
          <a:stretch/>
        </p:blipFill>
        <p:spPr bwMode="auto">
          <a:xfrm>
            <a:off x="5705350" y="5812970"/>
            <a:ext cx="1173051" cy="85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71728" y="4232365"/>
            <a:ext cx="31915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b="1" dirty="0" smtClean="0"/>
              <a:t>Many pathogens are shared among wild bees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b="1" dirty="0" smtClean="0"/>
              <a:t>Virus have a broader range of hosts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2200" b="1" dirty="0" smtClean="0"/>
              <a:t>Biological roles still have to be explored 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07088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WP3. </a:t>
            </a:r>
            <a:r>
              <a:rPr lang="fr-B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fr-BE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Climate change</a:t>
            </a:r>
            <a:endParaRPr lang="fr-BE" sz="28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14" y="1240426"/>
            <a:ext cx="1041686" cy="5839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7065" y="2654835"/>
            <a:ext cx="2509482" cy="23458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40299" y="1177376"/>
            <a:ext cx="73654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6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Climate</a:t>
            </a:r>
            <a:r>
              <a:rPr lang="fr-BE" sz="2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change </a:t>
            </a:r>
            <a:r>
              <a:rPr lang="fr-BE" sz="2600" b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impacts on </a:t>
            </a:r>
            <a:r>
              <a:rPr lang="fr-BE" sz="2600" b="1" dirty="0" err="1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bumblebees</a:t>
            </a:r>
            <a:r>
              <a:rPr lang="fr-BE" sz="2600" b="1" dirty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600" b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converge </a:t>
            </a:r>
            <a:r>
              <a:rPr lang="fr-BE" sz="2600" b="1" dirty="0" err="1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across</a:t>
            </a:r>
            <a:r>
              <a:rPr lang="fr-BE" sz="2600" b="1" dirty="0" smtClean="0">
                <a:solidFill>
                  <a:srgbClr val="00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continents</a:t>
            </a:r>
            <a:endParaRPr lang="fr-BE" sz="2600" b="1" dirty="0">
              <a:solidFill>
                <a:srgbClr val="00000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fr-BE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J. </a:t>
            </a:r>
            <a:r>
              <a:rPr lang="fr-BE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T. Kerr</a:t>
            </a:r>
            <a:r>
              <a:rPr lang="fr-BE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A. </a:t>
            </a:r>
            <a:r>
              <a:rPr lang="fr-BE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Pindar</a:t>
            </a:r>
            <a:r>
              <a:rPr lang="fr-BE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P. </a:t>
            </a:r>
            <a:r>
              <a:rPr lang="fr-BE" sz="1400" dirty="0" err="1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Galpern</a:t>
            </a:r>
            <a:r>
              <a:rPr lang="fr-BE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L. </a:t>
            </a:r>
            <a:r>
              <a:rPr lang="fr-BE" sz="1400" dirty="0" err="1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Packer</a:t>
            </a:r>
            <a:r>
              <a:rPr lang="fr-BE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S. </a:t>
            </a:r>
            <a:r>
              <a:rPr lang="fr-BE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G. </a:t>
            </a:r>
            <a:r>
              <a:rPr lang="fr-BE" sz="1400" dirty="0" err="1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Potts</a:t>
            </a:r>
            <a:r>
              <a:rPr lang="fr-BE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S. </a:t>
            </a:r>
            <a:r>
              <a:rPr lang="fr-FR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M. Roberts</a:t>
            </a:r>
            <a:r>
              <a:rPr lang="fr-FR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fr-FR" sz="1400" b="1" u="sng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P. </a:t>
            </a:r>
            <a:r>
              <a:rPr lang="fr-FR" sz="1400" b="1" u="sng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Rasmont</a:t>
            </a:r>
            <a:r>
              <a:rPr lang="fr-FR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O. Schweiger, S. </a:t>
            </a:r>
            <a:r>
              <a:rPr lang="fr-FR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R. Colla</a:t>
            </a:r>
            <a:r>
              <a:rPr lang="fr-FR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L. </a:t>
            </a:r>
            <a:r>
              <a:rPr lang="en-US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L. Richardson</a:t>
            </a:r>
            <a:r>
              <a:rPr lang="en-US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D. </a:t>
            </a:r>
            <a:r>
              <a:rPr lang="en-US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L. Wagner</a:t>
            </a:r>
            <a:r>
              <a:rPr lang="en-US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 L. </a:t>
            </a:r>
            <a:r>
              <a:rPr lang="en-US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F. Gall</a:t>
            </a:r>
            <a:r>
              <a:rPr lang="en-US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D. </a:t>
            </a:r>
            <a:r>
              <a:rPr lang="pt-BR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S. </a:t>
            </a:r>
            <a:r>
              <a:rPr lang="pt-BR" sz="1400" dirty="0" smtClean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Sikes, A. Pantoja</a:t>
            </a:r>
            <a:r>
              <a:rPr lang="pt-BR" sz="1400" dirty="0">
                <a:solidFill>
                  <a:srgbClr val="26262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fr-BE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6900" y="4497769"/>
            <a:ext cx="62965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Found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cross-continentally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consistent trends in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fr-BE" sz="2000" u="sng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failures </a:t>
            </a: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track warming through time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 species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’ northern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range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limits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range </a:t>
            </a: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losses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from southern 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range limits</a:t>
            </a:r>
          </a:p>
          <a:p>
            <a:pPr marL="285750" indent="-285750">
              <a:buFontTx/>
              <a:buChar char="-"/>
            </a:pP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shifts </a:t>
            </a: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higher </a:t>
            </a:r>
            <a:r>
              <a:rPr lang="fr-BE" sz="2000" b="1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elevations</a:t>
            </a:r>
            <a:r>
              <a:rPr lang="fr-BE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among</a:t>
            </a: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southern</a:t>
            </a:r>
            <a:r>
              <a:rPr lang="fr-BE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0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species</a:t>
            </a:r>
            <a:endParaRPr lang="fr-BE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114" y="3728477"/>
            <a:ext cx="5766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Long-term observations across Europe </a:t>
            </a:r>
            <a:endParaRPr lang="en-US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North America over </a:t>
            </a: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110 years</a:t>
            </a:r>
            <a:r>
              <a:rPr lang="en-US" sz="2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028" name="Picture 4" descr="https://scontent-ams2-1.xx.fbcdn.net/hphotos-xfa1/t31.0-8/478951_10150671458487823_1234518275_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5" y="2762405"/>
            <a:ext cx="2047548" cy="74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step-project.net/img/uplf/STEP_Logo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227" y="2712307"/>
            <a:ext cx="691695" cy="8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076" y="2705748"/>
            <a:ext cx="943537" cy="91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263306" y="0"/>
            <a:ext cx="588069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WP3.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testing</a:t>
            </a:r>
            <a:endParaRPr lang="fr-BE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5.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Climate change</a:t>
            </a:r>
            <a:endParaRPr lang="fr-BE" sz="54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2" t="8413" r="9141" b="8413"/>
          <a:stretch/>
        </p:blipFill>
        <p:spPr>
          <a:xfrm>
            <a:off x="7245927" y="1041207"/>
            <a:ext cx="1697622" cy="243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177" y="1215260"/>
            <a:ext cx="641953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Climatic Risk Atlas of European Bumblebees</a:t>
            </a:r>
          </a:p>
          <a:p>
            <a:endParaRPr lang="en-US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What about </a:t>
            </a:r>
            <a:r>
              <a:rPr lang="en-US" sz="20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Belgium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endParaRPr lang="en-US" sz="20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 species left</a:t>
            </a:r>
            <a:r>
              <a:rPr lang="en-US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in 2100 in the worst scenario (GRAS)</a:t>
            </a:r>
          </a:p>
        </p:txBody>
      </p:sp>
      <p:pic>
        <p:nvPicPr>
          <p:cNvPr id="1026" name="Picture 2" descr="http://step-project.net/img/uplf/STEP_Logo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066" y="1066605"/>
            <a:ext cx="691695" cy="8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373627" y="3512969"/>
          <a:ext cx="8649027" cy="2581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830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30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830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125831">
                <a:tc>
                  <a:txBody>
                    <a:bodyPr/>
                    <a:lstStyle/>
                    <a:p>
                      <a:endParaRPr lang="fr-BE" i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i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i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234">
                <a:tc>
                  <a:txBody>
                    <a:bodyPr/>
                    <a:lstStyle/>
                    <a:p>
                      <a:pPr algn="ctr"/>
                      <a:r>
                        <a:rPr lang="fr-BE" i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Bombus terrestris</a:t>
                      </a:r>
                      <a:endParaRPr lang="fr-BE" i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i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Bombus </a:t>
                      </a:r>
                      <a:r>
                        <a:rPr lang="fr-BE" i="1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argillaceus</a:t>
                      </a:r>
                      <a:endParaRPr lang="fr-BE" i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i="1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Bombus </a:t>
                      </a:r>
                      <a:r>
                        <a:rPr lang="fr-BE" i="1" dirty="0" err="1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niveatus</a:t>
                      </a:r>
                      <a:endParaRPr lang="fr-BE" i="1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676" y="3574702"/>
            <a:ext cx="2705100" cy="202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459" y="3574701"/>
            <a:ext cx="2705100" cy="202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3243" y="3574702"/>
            <a:ext cx="2760306" cy="202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6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BELBEES Project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0796010"/>
              </p:ext>
            </p:extLst>
          </p:nvPr>
        </p:nvGraphicFramePr>
        <p:xfrm>
          <a:off x="0" y="1195582"/>
          <a:ext cx="9144000" cy="536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67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4400">
                <a:tc>
                  <a:txBody>
                    <a:bodyPr/>
                    <a:lstStyle/>
                    <a:p>
                      <a:pPr algn="r"/>
                      <a:endParaRPr lang="en-US" sz="2800" b="1" noProof="0" dirty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TAKE HOME MESSAGES</a:t>
                      </a:r>
                      <a:endParaRPr lang="en-US" sz="280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68000">
                <a:tc>
                  <a:txBody>
                    <a:bodyPr/>
                    <a:lstStyle/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r"/>
                      <a:endParaRPr lang="en-US" sz="2400" b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240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Many species experienced</a:t>
                      </a:r>
                      <a:r>
                        <a:rPr lang="en-US" sz="2400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during the 20</a:t>
                      </a:r>
                      <a:r>
                        <a:rPr lang="en-US" sz="2400" baseline="3000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th</a:t>
                      </a:r>
                      <a:r>
                        <a:rPr lang="en-US" sz="2400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century and are still experiencing now (e.g. </a:t>
                      </a:r>
                      <a:r>
                        <a:rPr lang="en-US" sz="2400" i="1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Bombus</a:t>
                      </a:r>
                      <a:r>
                        <a:rPr lang="en-US" sz="2400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) a strong decline of their populations… to the extinction for some of them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2400" baseline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2400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Some species are rediscovered thanks to intense monitoring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2400" baseline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240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The main threats</a:t>
                      </a:r>
                      <a:r>
                        <a:rPr lang="en-US" sz="2400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are</a:t>
                      </a:r>
                      <a:r>
                        <a:rPr lang="en-US" sz="240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probably associated to intense agricultural</a:t>
                      </a:r>
                      <a:r>
                        <a:rPr lang="en-US" sz="2400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 practices and climate change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2400" baseline="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2400" b="1" u="sng" baseline="0" noProof="0" dirty="0" smtClean="0">
                          <a:latin typeface="Segoe UI" panose="020B0502040204020203" pitchFamily="34" charset="0"/>
                          <a:ea typeface="Segoe UI" panose="020B0502040204020203" pitchFamily="34" charset="0"/>
                          <a:cs typeface="Segoe UI" panose="020B0502040204020203" pitchFamily="34" charset="0"/>
                        </a:rPr>
                        <a:t>We can change the policy to make Belgium more wild bee friendly</a:t>
                      </a:r>
                      <a:endParaRPr lang="en-US" sz="2400" b="1" u="sng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noProof="0" dirty="0" smtClean="0"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777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1" r="16350" b="18851"/>
          <a:stretch/>
        </p:blipFill>
        <p:spPr>
          <a:xfrm>
            <a:off x="4572000" y="3429000"/>
            <a:ext cx="4583869" cy="3430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" y="0"/>
            <a:ext cx="5143501" cy="3429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t="23969" r="10224" b="5547"/>
          <a:stretch/>
        </p:blipFill>
        <p:spPr>
          <a:xfrm>
            <a:off x="4571999" y="0"/>
            <a:ext cx="4795246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0" t="1715" r="14654" b="-1715"/>
          <a:stretch/>
        </p:blipFill>
        <p:spPr>
          <a:xfrm>
            <a:off x="2771799" y="1767570"/>
            <a:ext cx="3600401" cy="3323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Espace réservé du contenu 1"/>
          <p:cNvSpPr txBox="1">
            <a:spLocks/>
          </p:cNvSpPr>
          <p:nvPr/>
        </p:nvSpPr>
        <p:spPr>
          <a:xfrm>
            <a:off x="2951069" y="1966998"/>
            <a:ext cx="3277115" cy="3672408"/>
          </a:xfrm>
          <a:prstGeom prst="rect">
            <a:avLst/>
          </a:prstGeom>
          <a:effectLst/>
        </p:spPr>
        <p:txBody>
          <a:bodyPr spcFirstLastPara="1" vert="horz" lIns="91440" tIns="45720" rIns="91440" bIns="45720" numCol="1" rtlCol="0">
            <a:prstTxWarp prst="textArchUp">
              <a:avLst>
                <a:gd name="adj" fmla="val 5401295"/>
              </a:avLst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 err="1" smtClean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Thank</a:t>
            </a:r>
            <a:r>
              <a:rPr kumimoji="0" lang="fr-BE" sz="2800" b="1" i="0" u="none" strike="noStrike" kern="1200" cap="none" spc="0" normalizeH="0" baseline="0" noProof="0" dirty="0" smtClean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fr-BE" sz="2800" b="1" i="0" u="none" strike="noStrike" kern="1200" cap="none" spc="0" normalizeH="0" baseline="0" noProof="0" dirty="0" err="1" smtClean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</a:t>
            </a:r>
            <a:r>
              <a:rPr kumimoji="0" lang="fr-BE" sz="2800" b="1" i="0" u="none" strike="noStrike" kern="1200" cap="none" spc="0" normalizeH="0" baseline="0" noProof="0" dirty="0" smtClean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kumimoji="0" lang="fr-BE" sz="2800" b="1" i="0" u="none" strike="noStrike" kern="1200" cap="none" spc="0" normalizeH="0" baseline="0" noProof="0" dirty="0" err="1" smtClean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kumimoji="0" lang="fr-BE" sz="2800" b="1" i="0" u="none" strike="noStrike" kern="1200" cap="none" spc="0" normalizeH="0" baseline="0" noProof="0" dirty="0" smtClean="0">
                <a:ln w="6600">
                  <a:solidFill>
                    <a:srgbClr val="8BC145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8BC145"/>
                  </a:outerShdw>
                </a:effectLst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attention !</a:t>
            </a:r>
            <a:endParaRPr kumimoji="0" lang="fr-BE" sz="2800" b="1" i="0" u="none" strike="noStrike" kern="1200" cap="none" spc="0" normalizeH="0" baseline="0" noProof="0" dirty="0">
              <a:ln w="6600">
                <a:solidFill>
                  <a:srgbClr val="8BC145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8BC145"/>
                </a:outerShdw>
              </a:effectLst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2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8161" y="1182255"/>
            <a:ext cx="4375439" cy="5366327"/>
          </a:xfrm>
        </p:spPr>
        <p:txBody>
          <a:bodyPr/>
          <a:lstStyle/>
          <a:p>
            <a:pPr marL="0" indent="0">
              <a:buNone/>
            </a:pPr>
            <a:r>
              <a:rPr lang="fr-BE" sz="2800" dirty="0" err="1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Website</a:t>
            </a:r>
            <a:r>
              <a:rPr lang="fr-BE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 </a:t>
            </a:r>
            <a:endParaRPr lang="fr-BE" sz="28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2"/>
              </a:rPr>
              <a:t>www.belbees.be</a:t>
            </a: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>
              <a:buNone/>
            </a:pP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(FR, NL, EN)</a:t>
            </a:r>
          </a:p>
          <a:p>
            <a:pPr marL="0" indent="0">
              <a:buNone/>
            </a:pPr>
            <a:r>
              <a:rPr lang="fr-BE" sz="24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Denis.michez@umons.ac.be</a:t>
            </a:r>
          </a:p>
          <a:p>
            <a:pPr marL="0" indent="0">
              <a:buNone/>
            </a:pPr>
            <a:endParaRPr lang="fr-BE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fr-BE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fr-BE" sz="28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   </a:t>
            </a:r>
            <a:endParaRPr lang="fr-BE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Communication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6"/>
          <a:srcRect l="265" t="707"/>
          <a:stretch/>
        </p:blipFill>
        <p:spPr>
          <a:xfrm>
            <a:off x="4309280" y="1113441"/>
            <a:ext cx="4893453" cy="2513693"/>
          </a:xfrm>
          <a:prstGeom prst="rect">
            <a:avLst/>
          </a:prstGeom>
        </p:spPr>
      </p:pic>
      <p:sp>
        <p:nvSpPr>
          <p:cNvPr id="12" name="Espace réservé du contenu 1"/>
          <p:cNvSpPr txBox="1">
            <a:spLocks/>
          </p:cNvSpPr>
          <p:nvPr/>
        </p:nvSpPr>
        <p:spPr>
          <a:xfrm>
            <a:off x="741074" y="3785517"/>
            <a:ext cx="2056990" cy="456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Facebook: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BE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7"/>
          <a:srcRect t="23205"/>
          <a:stretch/>
        </p:blipFill>
        <p:spPr>
          <a:xfrm>
            <a:off x="266762" y="4253539"/>
            <a:ext cx="4302112" cy="2436091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904687" y="3776331"/>
            <a:ext cx="4239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Twitter:</a:t>
            </a:r>
            <a:endParaRPr lang="fr-BE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6748" y="4261688"/>
            <a:ext cx="4241665" cy="2436091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161" y="3770078"/>
            <a:ext cx="442913" cy="44767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8874" y="3777875"/>
            <a:ext cx="468879" cy="45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1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107950" y="1079551"/>
            <a:ext cx="90360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fr-BE" altLang="fr-FR" sz="2800" dirty="0" err="1" smtClean="0"/>
              <a:t>Bees</a:t>
            </a:r>
            <a:r>
              <a:rPr lang="fr-BE" altLang="fr-FR" sz="2800" dirty="0" smtClean="0"/>
              <a:t> = ~20.000 </a:t>
            </a:r>
            <a:r>
              <a:rPr lang="en-US" altLang="fr-FR" sz="2800" dirty="0"/>
              <a:t>species </a:t>
            </a:r>
            <a:r>
              <a:rPr lang="en-US" altLang="fr-FR" sz="2800" dirty="0" smtClean="0"/>
              <a:t>in the world; </a:t>
            </a:r>
            <a:r>
              <a:rPr lang="en-GB" altLang="fr-FR" sz="2800" dirty="0">
                <a:cs typeface="Arial" panose="020B0604020202020204" pitchFamily="34" charset="0"/>
              </a:rPr>
              <a:t>6 families, 47 genera, 1965 species of wild bees in </a:t>
            </a:r>
            <a:r>
              <a:rPr lang="en-GB" altLang="fr-FR" sz="2800" dirty="0" smtClean="0">
                <a:cs typeface="Arial" panose="020B0604020202020204" pitchFamily="34" charset="0"/>
              </a:rPr>
              <a:t>Europe !</a:t>
            </a:r>
            <a:endParaRPr lang="en-GB" altLang="fr-FR" sz="2800" dirty="0">
              <a:cs typeface="Arial" panose="020B0604020202020204" pitchFamily="34" charset="0"/>
            </a:endParaRPr>
          </a:p>
          <a:p>
            <a:pPr>
              <a:buNone/>
            </a:pPr>
            <a:endParaRPr lang="fr-FR" altLang="fr-FR" sz="2800" i="1" dirty="0"/>
          </a:p>
        </p:txBody>
      </p:sp>
      <p:pic>
        <p:nvPicPr>
          <p:cNvPr id="16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8" y="2157813"/>
            <a:ext cx="8357356" cy="4567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2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4"/>
          <a:stretch>
            <a:fillRect/>
          </a:stretch>
        </p:blipFill>
        <p:spPr bwMode="auto">
          <a:xfrm>
            <a:off x="2051050" y="333375"/>
            <a:ext cx="182880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8"/>
          <a:stretch>
            <a:fillRect/>
          </a:stretch>
        </p:blipFill>
        <p:spPr bwMode="auto">
          <a:xfrm>
            <a:off x="4067175" y="671513"/>
            <a:ext cx="19050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6"/>
          <a:stretch>
            <a:fillRect/>
          </a:stretch>
        </p:blipFill>
        <p:spPr bwMode="auto">
          <a:xfrm>
            <a:off x="2627313" y="4005263"/>
            <a:ext cx="16764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4"/>
          <a:stretch>
            <a:fillRect/>
          </a:stretch>
        </p:blipFill>
        <p:spPr bwMode="auto">
          <a:xfrm>
            <a:off x="4694238" y="3543300"/>
            <a:ext cx="1828800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2"/>
          <a:stretch>
            <a:fillRect/>
          </a:stretch>
        </p:blipFill>
        <p:spPr bwMode="auto">
          <a:xfrm>
            <a:off x="468313" y="4506913"/>
            <a:ext cx="179705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0"/>
          <a:stretch>
            <a:fillRect/>
          </a:stretch>
        </p:blipFill>
        <p:spPr bwMode="auto">
          <a:xfrm>
            <a:off x="6156325" y="995363"/>
            <a:ext cx="185102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7"/>
          <a:stretch>
            <a:fillRect/>
          </a:stretch>
        </p:blipFill>
        <p:spPr bwMode="auto">
          <a:xfrm>
            <a:off x="6919913" y="3265488"/>
            <a:ext cx="18288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33"/>
          <a:stretch>
            <a:fillRect/>
          </a:stretch>
        </p:blipFill>
        <p:spPr bwMode="auto">
          <a:xfrm>
            <a:off x="185738" y="115888"/>
            <a:ext cx="16764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ZoneTexte 1"/>
          <p:cNvSpPr txBox="1">
            <a:spLocks noChangeArrowheads="1"/>
          </p:cNvSpPr>
          <p:nvPr/>
        </p:nvSpPr>
        <p:spPr bwMode="auto">
          <a:xfrm>
            <a:off x="620713" y="186848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 dirty="0">
                <a:solidFill>
                  <a:srgbClr val="00B050"/>
                </a:solidFill>
                <a:latin typeface="Calibri" panose="020F0502020204030204" pitchFamily="34" charset="0"/>
              </a:rPr>
              <a:t>1965</a:t>
            </a:r>
            <a:endParaRPr lang="fr-BE" altLang="fr-FR" sz="2400" b="1" i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1" name="Rectangle 2"/>
          <p:cNvSpPr>
            <a:spLocks noChangeArrowheads="1"/>
          </p:cNvSpPr>
          <p:nvPr/>
        </p:nvSpPr>
        <p:spPr bwMode="auto">
          <a:xfrm>
            <a:off x="2640013" y="213360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>
                <a:solidFill>
                  <a:srgbClr val="00B050"/>
                </a:solidFill>
                <a:latin typeface="Calibri" panose="020F0502020204030204" pitchFamily="34" charset="0"/>
              </a:rPr>
              <a:t>854</a:t>
            </a:r>
            <a:endParaRPr lang="fr-BE" altLang="fr-FR" sz="2400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2" name="Rectangle 15"/>
          <p:cNvSpPr>
            <a:spLocks noChangeArrowheads="1"/>
          </p:cNvSpPr>
          <p:nvPr/>
        </p:nvSpPr>
        <p:spPr bwMode="auto">
          <a:xfrm>
            <a:off x="4694238" y="2466975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>
                <a:solidFill>
                  <a:srgbClr val="00B050"/>
                </a:solidFill>
                <a:latin typeface="Calibri" panose="020F0502020204030204" pitchFamily="34" charset="0"/>
              </a:rPr>
              <a:t>524</a:t>
            </a:r>
            <a:endParaRPr lang="fr-BE" altLang="fr-FR" sz="2400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3" name="Rectangle 16"/>
          <p:cNvSpPr>
            <a:spLocks noChangeArrowheads="1"/>
          </p:cNvSpPr>
          <p:nvPr/>
        </p:nvSpPr>
        <p:spPr bwMode="auto">
          <a:xfrm>
            <a:off x="6719888" y="28098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>
                <a:solidFill>
                  <a:srgbClr val="00B050"/>
                </a:solidFill>
                <a:latin typeface="Calibri" panose="020F0502020204030204" pitchFamily="34" charset="0"/>
              </a:rPr>
              <a:t>393</a:t>
            </a:r>
            <a:endParaRPr lang="fr-BE" altLang="fr-FR" sz="2400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4" name="Rectangle 18"/>
          <p:cNvSpPr>
            <a:spLocks noChangeArrowheads="1"/>
          </p:cNvSpPr>
          <p:nvPr/>
        </p:nvSpPr>
        <p:spPr bwMode="auto">
          <a:xfrm>
            <a:off x="7507288" y="51006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>
                <a:solidFill>
                  <a:srgbClr val="00B050"/>
                </a:solidFill>
                <a:latin typeface="Calibri" panose="020F0502020204030204" pitchFamily="34" charset="0"/>
              </a:rPr>
              <a:t>393</a:t>
            </a:r>
            <a:endParaRPr lang="fr-BE" altLang="fr-FR" sz="2400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5" name="Rectangle 19"/>
          <p:cNvSpPr>
            <a:spLocks noChangeArrowheads="1"/>
          </p:cNvSpPr>
          <p:nvPr/>
        </p:nvSpPr>
        <p:spPr bwMode="auto">
          <a:xfrm>
            <a:off x="5287963" y="5435600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>
                <a:solidFill>
                  <a:srgbClr val="00B050"/>
                </a:solidFill>
                <a:latin typeface="Calibri" panose="020F0502020204030204" pitchFamily="34" charset="0"/>
              </a:rPr>
              <a:t>228</a:t>
            </a:r>
            <a:endParaRPr lang="fr-BE" altLang="fr-FR" sz="2400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6" name="Rectangle 20"/>
          <p:cNvSpPr>
            <a:spLocks noChangeArrowheads="1"/>
          </p:cNvSpPr>
          <p:nvPr/>
        </p:nvSpPr>
        <p:spPr bwMode="auto">
          <a:xfrm>
            <a:off x="3111500" y="5803900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>
                <a:solidFill>
                  <a:srgbClr val="00B050"/>
                </a:solidFill>
                <a:latin typeface="Calibri" panose="020F0502020204030204" pitchFamily="34" charset="0"/>
              </a:rPr>
              <a:t>151</a:t>
            </a:r>
            <a:endParaRPr lang="fr-BE" altLang="fr-FR" sz="2400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7" name="Rectangle 21"/>
          <p:cNvSpPr>
            <a:spLocks noChangeArrowheads="1"/>
          </p:cNvSpPr>
          <p:nvPr/>
        </p:nvSpPr>
        <p:spPr bwMode="auto">
          <a:xfrm>
            <a:off x="1023938" y="645318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2400" b="1" i="1">
                <a:solidFill>
                  <a:srgbClr val="00B050"/>
                </a:solidFill>
                <a:latin typeface="Calibri" panose="020F0502020204030204" pitchFamily="34" charset="0"/>
              </a:rPr>
              <a:t>137</a:t>
            </a:r>
            <a:endParaRPr lang="fr-BE" altLang="fr-FR" sz="2400" b="1" i="1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1218" name="ZoneTexte 22"/>
          <p:cNvSpPr txBox="1">
            <a:spLocks noChangeArrowheads="1"/>
          </p:cNvSpPr>
          <p:nvPr/>
        </p:nvSpPr>
        <p:spPr bwMode="auto">
          <a:xfrm>
            <a:off x="6135688" y="115888"/>
            <a:ext cx="29749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2000" b="1"/>
              <a:t>IUCN comprehensive studies in Europe</a:t>
            </a:r>
          </a:p>
        </p:txBody>
      </p:sp>
      <p:sp>
        <p:nvSpPr>
          <p:cNvPr id="51219" name="ZoneTexte 23"/>
          <p:cNvSpPr txBox="1">
            <a:spLocks noChangeArrowheads="1"/>
          </p:cNvSpPr>
          <p:nvPr/>
        </p:nvSpPr>
        <p:spPr bwMode="auto">
          <a:xfrm>
            <a:off x="36513" y="2689225"/>
            <a:ext cx="42608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u="sng" dirty="0"/>
              <a:t>Huge relative </a:t>
            </a:r>
            <a:r>
              <a:rPr lang="en-US" altLang="fr-FR" u="sng" dirty="0" smtClean="0"/>
              <a:t>species diversity </a:t>
            </a:r>
            <a:r>
              <a:rPr lang="en-US" altLang="fr-FR" u="sng" dirty="0"/>
              <a:t>of bees in Europe !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00063" y="1868488"/>
            <a:ext cx="1063625" cy="461962"/>
          </a:xfrm>
          <a:prstGeom prst="rect">
            <a:avLst/>
          </a:prstGeom>
          <a:noFill/>
          <a:ln w="1016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15603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2927" y="2924175"/>
            <a:ext cx="3006873" cy="936625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 smtClean="0">
                <a:latin typeface="Verdana" panose="020B0604030504040204" pitchFamily="34" charset="0"/>
              </a:rPr>
              <a:t>Collaborative effort by:</a:t>
            </a:r>
            <a:endParaRPr lang="en-US" altLang="en-US" sz="1800" dirty="0" smtClean="0"/>
          </a:p>
        </p:txBody>
      </p:sp>
      <p:pic>
        <p:nvPicPr>
          <p:cNvPr id="58371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6" b="1024"/>
          <a:stretch/>
        </p:blipFill>
        <p:spPr bwMode="auto">
          <a:xfrm>
            <a:off x="37610" y="1252025"/>
            <a:ext cx="4238967" cy="526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1252025"/>
            <a:ext cx="1825625" cy="196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0" y="3221038"/>
            <a:ext cx="18192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450" y="5297488"/>
            <a:ext cx="18256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276577" y="6214994"/>
            <a:ext cx="1988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i="1" dirty="0" err="1" smtClean="0"/>
              <a:t>Nieto</a:t>
            </a:r>
            <a:r>
              <a:rPr lang="fr-FR" sz="2000" i="1" dirty="0" smtClean="0"/>
              <a:t> et al. 2014</a:t>
            </a:r>
            <a:endParaRPr lang="en-US" sz="20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0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7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89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07950" y="1234298"/>
            <a:ext cx="8951644" cy="189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altLang="fr-FR" b="1" dirty="0" smtClean="0">
                <a:cs typeface="Arial" panose="020B0604020202020204" pitchFamily="34" charset="0"/>
              </a:rPr>
              <a:t>Main results of STEP project </a:t>
            </a:r>
          </a:p>
          <a:p>
            <a:pPr>
              <a:buNone/>
            </a:pPr>
            <a:r>
              <a:rPr lang="en-GB" altLang="fr-FR" b="1" dirty="0" smtClean="0">
                <a:cs typeface="Arial" panose="020B0604020202020204" pitchFamily="34" charset="0"/>
              </a:rPr>
              <a:t>and European Red List</a:t>
            </a:r>
            <a:endParaRPr lang="en-GB" altLang="fr-FR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fr-FR" altLang="fr-FR" dirty="0">
              <a:cs typeface="Arial" panose="020B0604020202020204" pitchFamily="34" charset="0"/>
            </a:endParaRPr>
          </a:p>
        </p:txBody>
      </p:sp>
      <p:pic>
        <p:nvPicPr>
          <p:cNvPr id="14" name="Picture 2" descr="Y:\4 Projects and themes\1 Current\ERL pollinators and medicinal plants\Interim reports\Final report December 2014\Images bees website\Bees\Major threats to bees in Europe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28" y="2517775"/>
            <a:ext cx="9093200" cy="4340225"/>
          </a:xfrm>
        </p:spPr>
      </p:pic>
      <p:pic>
        <p:nvPicPr>
          <p:cNvPr id="1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1" t="62634" r="36966"/>
          <a:stretch>
            <a:fillRect/>
          </a:stretch>
        </p:blipFill>
        <p:spPr bwMode="auto">
          <a:xfrm>
            <a:off x="5733191" y="1011408"/>
            <a:ext cx="1539802" cy="143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99" y="1041207"/>
            <a:ext cx="1877544" cy="140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1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546" y="2533768"/>
            <a:ext cx="5480050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 descr="Y:\4 Projects and themes\1 Current\ERL pollinators and medicinal plants\Interim reports\Final report December 2014\Images bees website\Bees\IUCN Red List status of bees in Europ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69" y="2195630"/>
            <a:ext cx="347821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63796" y="4586405"/>
            <a:ext cx="800100" cy="719138"/>
          </a:xfrm>
          <a:prstGeom prst="rect">
            <a:avLst/>
          </a:prstGeom>
          <a:noFill/>
          <a:ln w="152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679721" y="3865680"/>
            <a:ext cx="0" cy="576263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862908" y="4761030"/>
            <a:ext cx="792163" cy="720725"/>
          </a:xfrm>
          <a:prstGeom prst="rect">
            <a:avLst/>
          </a:prstGeom>
          <a:noFill/>
          <a:ln w="152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cxnSp>
        <p:nvCxnSpPr>
          <p:cNvPr id="30" name="Connecteur droit avec flèche 29"/>
          <p:cNvCxnSpPr/>
          <p:nvPr/>
        </p:nvCxnSpPr>
        <p:spPr>
          <a:xfrm>
            <a:off x="6264107" y="4010143"/>
            <a:ext cx="0" cy="576262"/>
          </a:xfrm>
          <a:prstGeom prst="straightConnector1">
            <a:avLst/>
          </a:prstGeom>
          <a:ln w="152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07950" y="1234298"/>
            <a:ext cx="8304530" cy="189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GB" altLang="fr-FR" b="1" dirty="0" smtClean="0">
                <a:cs typeface="Arial" panose="020B0604020202020204" pitchFamily="34" charset="0"/>
              </a:rPr>
              <a:t>BUT huge gap of data….</a:t>
            </a:r>
            <a:endParaRPr lang="en-GB" altLang="fr-FR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fr-FR" altLang="fr-F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79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Context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9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3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43" y="1463510"/>
            <a:ext cx="4293684" cy="498652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3362176" y="3601329"/>
            <a:ext cx="2616603" cy="731521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1728" y="2011680"/>
            <a:ext cx="31915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/>
              <a:t>What</a:t>
            </a:r>
            <a:r>
              <a:rPr lang="fr-FR" sz="4000" b="1" dirty="0" smtClean="0"/>
              <a:t> about the </a:t>
            </a:r>
            <a:r>
              <a:rPr lang="fr-FR" sz="4000" b="1" dirty="0" err="1" smtClean="0"/>
              <a:t>status</a:t>
            </a:r>
            <a:r>
              <a:rPr lang="fr-FR" sz="4000" b="1" dirty="0" smtClean="0"/>
              <a:t> and trends of </a:t>
            </a:r>
            <a:r>
              <a:rPr lang="fr-FR" sz="4000" b="1" dirty="0" err="1" smtClean="0"/>
              <a:t>wild</a:t>
            </a:r>
            <a:r>
              <a:rPr lang="fr-FR" sz="4000" b="1" dirty="0" smtClean="0"/>
              <a:t> </a:t>
            </a:r>
            <a:r>
              <a:rPr lang="fr-FR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bees</a:t>
            </a:r>
            <a:r>
              <a:rPr lang="fr-FR" sz="4000" b="1" dirty="0" smtClean="0"/>
              <a:t> in </a:t>
            </a:r>
            <a:r>
              <a:rPr lang="fr-FR" sz="4000" b="1" dirty="0" err="1" smtClean="0"/>
              <a:t>Belgium</a:t>
            </a:r>
            <a:r>
              <a:rPr lang="fr-FR" sz="4000" b="1" dirty="0" smtClean="0"/>
              <a:t>?</a:t>
            </a:r>
            <a:endParaRPr lang="en-US" sz="4000" b="1" dirty="0"/>
          </a:p>
        </p:txBody>
      </p:sp>
      <p:sp>
        <p:nvSpPr>
          <p:cNvPr id="17" name="Rectangle 16"/>
          <p:cNvSpPr/>
          <p:nvPr/>
        </p:nvSpPr>
        <p:spPr>
          <a:xfrm>
            <a:off x="5978779" y="4149969"/>
            <a:ext cx="548628" cy="436099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/>
          <p:cNvSpPr txBox="1"/>
          <p:nvPr/>
        </p:nvSpPr>
        <p:spPr>
          <a:xfrm>
            <a:off x="1143000" y="0"/>
            <a:ext cx="8001000" cy="892552"/>
          </a:xfrm>
          <a:prstGeom prst="rect">
            <a:avLst/>
          </a:prstGeom>
          <a:gradFill flip="none" rotWithShape="1">
            <a:gsLst>
              <a:gs pos="0">
                <a:srgbClr val="8BA753">
                  <a:shade val="30000"/>
                  <a:satMod val="115000"/>
                </a:srgbClr>
              </a:gs>
              <a:gs pos="50000">
                <a:srgbClr val="8BA753">
                  <a:shade val="67500"/>
                  <a:satMod val="115000"/>
                </a:srgbClr>
              </a:gs>
              <a:gs pos="100000">
                <a:srgbClr val="8BA753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endParaRPr lang="fr-BE" sz="1600" dirty="0" smtClean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fr-BE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Team of BELBEES</a:t>
            </a:r>
            <a:r>
              <a:rPr lang="fr-BE" sz="3600" b="1" dirty="0" smtClean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fr-BE" sz="3600" b="1" dirty="0"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298161" y="1182255"/>
            <a:ext cx="8541427" cy="8987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Arial" panose="020B0604020202020204" pitchFamily="34" charset="0"/>
                <a:ea typeface="Segoe UI" panose="020B0502040204020203" pitchFamily="34" charset="0"/>
                <a:cs typeface="Arial" panose="020B0604020202020204" pitchFamily="34" charset="0"/>
              </a:rPr>
              <a:t>We made a team with expertise!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t="21316" r="16062" b="23927"/>
          <a:stretch/>
        </p:blipFill>
        <p:spPr>
          <a:xfrm>
            <a:off x="2187664" y="-4580"/>
            <a:ext cx="1075642" cy="892553"/>
          </a:xfrm>
          <a:prstGeom prst="rect">
            <a:avLst/>
          </a:prstGeom>
        </p:spPr>
      </p:pic>
      <p:pic>
        <p:nvPicPr>
          <p:cNvPr id="15" name="Picture 2" descr="http://www.zoologie.umh.ac.be/hymenoptera/galerie/GenereImage.aspx?id=873"/>
          <p:cNvPicPr>
            <a:picLocks noChangeAspect="1"/>
          </p:cNvPicPr>
          <p:nvPr/>
        </p:nvPicPr>
        <p:blipFill rotWithShape="1">
          <a:blip r:embed="rId4" cstate="print"/>
          <a:srcRect l="6961" t="22478" r="27831" b="4359"/>
          <a:stretch/>
        </p:blipFill>
        <p:spPr bwMode="auto">
          <a:xfrm>
            <a:off x="1143000" y="-4580"/>
            <a:ext cx="1044664" cy="8971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" y="66083"/>
            <a:ext cx="1010312" cy="9751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92" y="2370723"/>
            <a:ext cx="4599337" cy="3761106"/>
          </a:xfrm>
          <a:prstGeom prst="rect">
            <a:avLst/>
          </a:prstGeom>
        </p:spPr>
      </p:pic>
      <p:pic>
        <p:nvPicPr>
          <p:cNvPr id="23" name="Picture 16" descr="http://www.geniemeca.fpms.ac.be/Images/logoUMON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7291" y="4081099"/>
            <a:ext cx="1628139" cy="435687"/>
          </a:xfrm>
          <a:prstGeom prst="rect">
            <a:avLst/>
          </a:prstGeom>
          <a:noFill/>
        </p:spPr>
      </p:pic>
      <p:pic>
        <p:nvPicPr>
          <p:cNvPr id="25" name="Picture 6" descr="http://geobia.ugent.be/images/ugent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6017" y="2423189"/>
            <a:ext cx="1412045" cy="999687"/>
          </a:xfrm>
          <a:prstGeom prst="rect">
            <a:avLst/>
          </a:prstGeom>
          <a:noFill/>
        </p:spPr>
      </p:pic>
      <p:pic>
        <p:nvPicPr>
          <p:cNvPr id="26" name="Picture 8" descr="http://webapps.fundp.ac.be/PPLB/img/logounamu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69667" y="5433697"/>
            <a:ext cx="1102930" cy="1222057"/>
          </a:xfrm>
          <a:prstGeom prst="rect">
            <a:avLst/>
          </a:prstGeom>
          <a:noFill/>
        </p:spPr>
      </p:pic>
      <p:pic>
        <p:nvPicPr>
          <p:cNvPr id="27" name="Picture 15" descr="C:\Users\Thomas\Desktop\index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64000" y="2701749"/>
            <a:ext cx="2539611" cy="789680"/>
          </a:xfrm>
          <a:prstGeom prst="rect">
            <a:avLst/>
          </a:prstGeom>
          <a:noFill/>
        </p:spPr>
      </p:pic>
      <p:pic>
        <p:nvPicPr>
          <p:cNvPr id="28" name="Picture 17" descr="http://www.icepath.org/sites/default/files/logo_ulg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07717" y="4137398"/>
            <a:ext cx="1333200" cy="1094781"/>
          </a:xfrm>
          <a:prstGeom prst="rect">
            <a:avLst/>
          </a:prstGeom>
          <a:noFill/>
        </p:spPr>
      </p:pic>
      <p:pic>
        <p:nvPicPr>
          <p:cNvPr id="29" name="Picture 19" descr="https://www.ulg.ac.be/upload/docs/image/gif/2013-03/logogxabt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407717" y="5300626"/>
            <a:ext cx="1285444" cy="424925"/>
          </a:xfrm>
          <a:prstGeom prst="rect">
            <a:avLst/>
          </a:prstGeom>
          <a:noFill/>
        </p:spPr>
      </p:pic>
      <p:pic>
        <p:nvPicPr>
          <p:cNvPr id="30" name="Picture 21" descr="http://upload.wikimedia.org/wikipedia/commons/thumb/6/65/Flag_of_Belgium.svg/110px-Flag_of_Belgium.sv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59053" y="1182255"/>
            <a:ext cx="687209" cy="5935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708760" y="3631354"/>
            <a:ext cx="88323" cy="135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114375" y="4400843"/>
            <a:ext cx="88323" cy="135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63876" y="3194436"/>
            <a:ext cx="88323" cy="135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031161" y="4189829"/>
            <a:ext cx="88323" cy="135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931499" y="4105426"/>
            <a:ext cx="88323" cy="1352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2025748" y="3262076"/>
            <a:ext cx="16177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 flipV="1">
            <a:off x="4975660" y="3491429"/>
            <a:ext cx="1312598" cy="2035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>
            <a:endCxn id="7" idx="1"/>
          </p:cNvCxnSpPr>
          <p:nvPr/>
        </p:nvCxnSpPr>
        <p:spPr>
          <a:xfrm flipH="1" flipV="1">
            <a:off x="2409092" y="4251276"/>
            <a:ext cx="1496294" cy="7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>
            <a:off x="3643532" y="4531127"/>
            <a:ext cx="1399908" cy="9025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5127054" y="4156912"/>
            <a:ext cx="1975603" cy="825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0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5068</TotalTime>
  <Words>971</Words>
  <Application>Microsoft Office PowerPoint</Application>
  <PresentationFormat>Diavoorstelling (4:3)</PresentationFormat>
  <Paragraphs>243</Paragraphs>
  <Slides>25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Segoe UI</vt:lpstr>
      <vt:lpstr>Verdana</vt:lpstr>
      <vt:lpstr>Wingdings</vt:lpstr>
      <vt:lpstr>Thème Office</vt:lpstr>
      <vt:lpstr>Etat des lieux et tendances  des abeilles sauvages en Belgique   Colloque - Qui fait quoi pour les abeilles ? Session Recherche</vt:lpstr>
      <vt:lpstr>PowerPoint-presentatie</vt:lpstr>
      <vt:lpstr>PowerPoint-presentatie</vt:lpstr>
      <vt:lpstr>PowerPoint-presentatie</vt:lpstr>
      <vt:lpstr>Collaborative effort by: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Fate of European Bumblebees</dc:title>
  <dc:creator>Thomas A. W. P. Lecocq</dc:creator>
  <cp:lastModifiedBy>Marc Peeters</cp:lastModifiedBy>
  <cp:revision>451</cp:revision>
  <cp:lastPrinted>2015-10-13T09:38:07Z</cp:lastPrinted>
  <dcterms:created xsi:type="dcterms:W3CDTF">2013-11-20T06:15:23Z</dcterms:created>
  <dcterms:modified xsi:type="dcterms:W3CDTF">2017-05-12T19:57:55Z</dcterms:modified>
</cp:coreProperties>
</file>